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8"/>
  </p:notesMasterIdLst>
  <p:handoutMasterIdLst>
    <p:handoutMasterId r:id="rId29"/>
  </p:handoutMasterIdLst>
  <p:sldIdLst>
    <p:sldId id="259" r:id="rId2"/>
    <p:sldId id="403" r:id="rId3"/>
    <p:sldId id="299" r:id="rId4"/>
    <p:sldId id="284" r:id="rId5"/>
    <p:sldId id="285" r:id="rId6"/>
    <p:sldId id="298" r:id="rId7"/>
    <p:sldId id="300" r:id="rId8"/>
    <p:sldId id="409" r:id="rId9"/>
    <p:sldId id="301" r:id="rId10"/>
    <p:sldId id="302" r:id="rId11"/>
    <p:sldId id="307" r:id="rId12"/>
    <p:sldId id="511" r:id="rId13"/>
    <p:sldId id="303" r:id="rId14"/>
    <p:sldId id="306" r:id="rId15"/>
    <p:sldId id="514" r:id="rId16"/>
    <p:sldId id="310" r:id="rId17"/>
    <p:sldId id="444" r:id="rId18"/>
    <p:sldId id="446" r:id="rId19"/>
    <p:sldId id="447" r:id="rId20"/>
    <p:sldId id="448" r:id="rId21"/>
    <p:sldId id="449" r:id="rId22"/>
    <p:sldId id="458" r:id="rId23"/>
    <p:sldId id="457" r:id="rId24"/>
    <p:sldId id="509" r:id="rId25"/>
    <p:sldId id="510" r:id="rId26"/>
    <p:sldId id="311" r:id="rId27"/>
  </p:sldIdLst>
  <p:sldSz cx="12192000" cy="6858000"/>
  <p:notesSz cx="9928225" cy="6669088"/>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BBE3F3F4-D55A-2E46-9AFA-65C00F0F514E}">
          <p14:sldIdLst>
            <p14:sldId id="259"/>
            <p14:sldId id="403"/>
            <p14:sldId id="299"/>
            <p14:sldId id="284"/>
            <p14:sldId id="285"/>
            <p14:sldId id="298"/>
            <p14:sldId id="300"/>
            <p14:sldId id="409"/>
            <p14:sldId id="301"/>
            <p14:sldId id="302"/>
            <p14:sldId id="307"/>
            <p14:sldId id="511"/>
            <p14:sldId id="303"/>
            <p14:sldId id="306"/>
            <p14:sldId id="514"/>
            <p14:sldId id="310"/>
            <p14:sldId id="444"/>
            <p14:sldId id="446"/>
            <p14:sldId id="447"/>
            <p14:sldId id="448"/>
            <p14:sldId id="449"/>
            <p14:sldId id="458"/>
            <p14:sldId id="457"/>
            <p14:sldId id="509"/>
            <p14:sldId id="510"/>
            <p14:sldId id="311"/>
          </p14:sldIdLst>
        </p14:section>
        <p14:section name="Untitled Section" id="{A94E632C-F237-F145-9E32-E40816E4610A}">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E0E3"/>
    <a:srgbClr val="FFFFFF"/>
    <a:srgbClr val="FABEED"/>
    <a:srgbClr val="000000"/>
    <a:srgbClr val="00B050"/>
    <a:srgbClr val="A2CDFC"/>
    <a:srgbClr val="DAC6C4"/>
    <a:srgbClr val="E5E9B5"/>
    <a:srgbClr val="CCA5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autoAdjust="0"/>
    <p:restoredTop sz="95994" autoAdjust="0"/>
  </p:normalViewPr>
  <p:slideViewPr>
    <p:cSldViewPr snapToGrid="0">
      <p:cViewPr varScale="1">
        <p:scale>
          <a:sx n="93" d="100"/>
          <a:sy n="93" d="100"/>
        </p:scale>
        <p:origin x="216" y="60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9872663" cy="765175"/>
          </a:xfrm>
          <a:prstGeom prst="rect">
            <a:avLst/>
          </a:prstGeom>
        </p:spPr>
        <p:txBody>
          <a:bodyPr vert="horz" lIns="209746" tIns="104873" rIns="209746" bIns="104873" rtlCol="0"/>
          <a:lstStyle>
            <a:lvl1pPr algn="l" eaLnBrk="1" hangingPunct="1">
              <a:defRPr sz="2800">
                <a:latin typeface="Arial" charset="0"/>
                <a:cs typeface="Arial" charset="0"/>
              </a:defRPr>
            </a:lvl1pPr>
          </a:lstStyle>
          <a:p>
            <a:pPr>
              <a:defRPr/>
            </a:pPr>
            <a:endParaRPr lang="en-GB"/>
          </a:p>
        </p:txBody>
      </p:sp>
      <p:sp>
        <p:nvSpPr>
          <p:cNvPr id="3" name="Date Placeholder 2"/>
          <p:cNvSpPr>
            <a:spLocks noGrp="1"/>
          </p:cNvSpPr>
          <p:nvPr>
            <p:ph type="dt" sz="quarter" idx="1"/>
          </p:nvPr>
        </p:nvSpPr>
        <p:spPr>
          <a:xfrm>
            <a:off x="12904788" y="0"/>
            <a:ext cx="9872662" cy="765175"/>
          </a:xfrm>
          <a:prstGeom prst="rect">
            <a:avLst/>
          </a:prstGeom>
        </p:spPr>
        <p:txBody>
          <a:bodyPr vert="horz" lIns="209746" tIns="104873" rIns="209746" bIns="104873" rtlCol="0"/>
          <a:lstStyle>
            <a:lvl1pPr algn="r" eaLnBrk="1" hangingPunct="1">
              <a:defRPr sz="2800">
                <a:latin typeface="Arial" charset="0"/>
                <a:cs typeface="Arial" charset="0"/>
              </a:defRPr>
            </a:lvl1pPr>
          </a:lstStyle>
          <a:p>
            <a:pPr>
              <a:defRPr/>
            </a:pPr>
            <a:fld id="{F592FE6A-81B0-4E85-A805-6C6FD78C07B4}" type="datetimeFigureOut">
              <a:rPr lang="en-GB"/>
              <a:pPr>
                <a:defRPr/>
              </a:pPr>
              <a:t>01/12/2021</a:t>
            </a:fld>
            <a:endParaRPr lang="en-GB"/>
          </a:p>
        </p:txBody>
      </p:sp>
      <p:sp>
        <p:nvSpPr>
          <p:cNvPr id="4" name="Footer Placeholder 3"/>
          <p:cNvSpPr>
            <a:spLocks noGrp="1"/>
          </p:cNvSpPr>
          <p:nvPr>
            <p:ph type="ftr" sz="quarter" idx="2"/>
          </p:nvPr>
        </p:nvSpPr>
        <p:spPr>
          <a:xfrm>
            <a:off x="0" y="14535150"/>
            <a:ext cx="9872663" cy="765175"/>
          </a:xfrm>
          <a:prstGeom prst="rect">
            <a:avLst/>
          </a:prstGeom>
        </p:spPr>
        <p:txBody>
          <a:bodyPr vert="horz" lIns="209746" tIns="104873" rIns="209746" bIns="104873" rtlCol="0" anchor="b"/>
          <a:lstStyle>
            <a:lvl1pPr algn="l" eaLnBrk="1" hangingPunct="1">
              <a:defRPr sz="2800">
                <a:latin typeface="Arial" charset="0"/>
                <a:cs typeface="Arial" charset="0"/>
              </a:defRPr>
            </a:lvl1pPr>
          </a:lstStyle>
          <a:p>
            <a:pPr>
              <a:defRPr/>
            </a:pPr>
            <a:endParaRPr lang="en-GB"/>
          </a:p>
        </p:txBody>
      </p:sp>
      <p:sp>
        <p:nvSpPr>
          <p:cNvPr id="5" name="Slide Number Placeholder 4"/>
          <p:cNvSpPr>
            <a:spLocks noGrp="1"/>
          </p:cNvSpPr>
          <p:nvPr>
            <p:ph type="sldNum" sz="quarter" idx="3"/>
          </p:nvPr>
        </p:nvSpPr>
        <p:spPr>
          <a:xfrm>
            <a:off x="12904788" y="14535150"/>
            <a:ext cx="9872662" cy="765175"/>
          </a:xfrm>
          <a:prstGeom prst="rect">
            <a:avLst/>
          </a:prstGeom>
        </p:spPr>
        <p:txBody>
          <a:bodyPr vert="horz" wrap="square" lIns="209746" tIns="104873" rIns="209746" bIns="104873" numCol="1" anchor="b" anchorCtr="0" compatLnSpc="1">
            <a:prstTxWarp prst="textNoShape">
              <a:avLst/>
            </a:prstTxWarp>
          </a:bodyPr>
          <a:lstStyle>
            <a:lvl1pPr algn="r" eaLnBrk="1" hangingPunct="1">
              <a:defRPr sz="2800"/>
            </a:lvl1pPr>
          </a:lstStyle>
          <a:p>
            <a:pPr>
              <a:defRPr/>
            </a:pPr>
            <a:fld id="{D9C5C301-A3CE-4711-9275-1581A326CDF9}" type="slidenum">
              <a:rPr lang="en-GB" altLang="en-US"/>
              <a:pPr>
                <a:defRPr/>
              </a:pPr>
              <a:t>‹#›</a:t>
            </a:fld>
            <a:endParaRPr lang="en-GB" altLang="en-US"/>
          </a:p>
        </p:txBody>
      </p:sp>
    </p:spTree>
    <p:extLst>
      <p:ext uri="{BB962C8B-B14F-4D97-AF65-F5344CB8AC3E}">
        <p14:creationId xmlns:p14="http://schemas.microsoft.com/office/powerpoint/2010/main" val="28805145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9872663" cy="765175"/>
          </a:xfrm>
          <a:prstGeom prst="rect">
            <a:avLst/>
          </a:prstGeom>
        </p:spPr>
        <p:txBody>
          <a:bodyPr vert="horz" lIns="209746" tIns="104873" rIns="209746" bIns="104873" rtlCol="0"/>
          <a:lstStyle>
            <a:lvl1pPr algn="l" eaLnBrk="1" hangingPunct="1">
              <a:defRPr sz="2800">
                <a:latin typeface="Arial" charset="0"/>
                <a:cs typeface="Arial" charset="0"/>
              </a:defRPr>
            </a:lvl1pPr>
          </a:lstStyle>
          <a:p>
            <a:pPr>
              <a:defRPr/>
            </a:pPr>
            <a:endParaRPr lang="en-GB"/>
          </a:p>
        </p:txBody>
      </p:sp>
      <p:sp>
        <p:nvSpPr>
          <p:cNvPr id="3" name="Date Placeholder 2"/>
          <p:cNvSpPr>
            <a:spLocks noGrp="1"/>
          </p:cNvSpPr>
          <p:nvPr>
            <p:ph type="dt" idx="1"/>
          </p:nvPr>
        </p:nvSpPr>
        <p:spPr>
          <a:xfrm>
            <a:off x="12904788" y="0"/>
            <a:ext cx="9872662" cy="765175"/>
          </a:xfrm>
          <a:prstGeom prst="rect">
            <a:avLst/>
          </a:prstGeom>
        </p:spPr>
        <p:txBody>
          <a:bodyPr vert="horz" lIns="209746" tIns="104873" rIns="209746" bIns="104873" rtlCol="0"/>
          <a:lstStyle>
            <a:lvl1pPr algn="r" eaLnBrk="1" hangingPunct="1">
              <a:defRPr sz="2800">
                <a:latin typeface="Arial" charset="0"/>
                <a:cs typeface="Arial" charset="0"/>
              </a:defRPr>
            </a:lvl1pPr>
          </a:lstStyle>
          <a:p>
            <a:pPr>
              <a:defRPr/>
            </a:pPr>
            <a:fld id="{4755CF8A-6687-4D24-9CE2-E0955F14420E}" type="datetimeFigureOut">
              <a:rPr lang="en-GB"/>
              <a:pPr>
                <a:defRPr/>
              </a:pPr>
              <a:t>01/12/2021</a:t>
            </a:fld>
            <a:endParaRPr lang="en-GB"/>
          </a:p>
        </p:txBody>
      </p:sp>
      <p:sp>
        <p:nvSpPr>
          <p:cNvPr id="4" name="Slide Image Placeholder 3"/>
          <p:cNvSpPr>
            <a:spLocks noGrp="1" noRot="1" noChangeAspect="1"/>
          </p:cNvSpPr>
          <p:nvPr>
            <p:ph type="sldImg" idx="2"/>
          </p:nvPr>
        </p:nvSpPr>
        <p:spPr>
          <a:xfrm>
            <a:off x="6291263" y="1147763"/>
            <a:ext cx="10199687" cy="5738812"/>
          </a:xfrm>
          <a:prstGeom prst="rect">
            <a:avLst/>
          </a:prstGeom>
          <a:noFill/>
          <a:ln w="12700">
            <a:solidFill>
              <a:prstClr val="black"/>
            </a:solidFill>
          </a:ln>
        </p:spPr>
        <p:txBody>
          <a:bodyPr vert="horz" lIns="209746" tIns="104873" rIns="209746" bIns="104873" rtlCol="0" anchor="ctr"/>
          <a:lstStyle/>
          <a:p>
            <a:pPr lvl="0"/>
            <a:endParaRPr lang="en-GB" noProof="0"/>
          </a:p>
        </p:txBody>
      </p:sp>
      <p:sp>
        <p:nvSpPr>
          <p:cNvPr id="5" name="Notes Placeholder 4"/>
          <p:cNvSpPr>
            <a:spLocks noGrp="1"/>
          </p:cNvSpPr>
          <p:nvPr>
            <p:ph type="body" sz="quarter" idx="3"/>
          </p:nvPr>
        </p:nvSpPr>
        <p:spPr>
          <a:xfrm>
            <a:off x="2278063" y="7269163"/>
            <a:ext cx="18226087" cy="6886575"/>
          </a:xfrm>
          <a:prstGeom prst="rect">
            <a:avLst/>
          </a:prstGeom>
        </p:spPr>
        <p:txBody>
          <a:bodyPr vert="horz" lIns="209746" tIns="104873" rIns="209746" bIns="104873"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14535150"/>
            <a:ext cx="9872663" cy="765175"/>
          </a:xfrm>
          <a:prstGeom prst="rect">
            <a:avLst/>
          </a:prstGeom>
        </p:spPr>
        <p:txBody>
          <a:bodyPr vert="horz" lIns="209746" tIns="104873" rIns="209746" bIns="104873" rtlCol="0" anchor="b"/>
          <a:lstStyle>
            <a:lvl1pPr algn="l" eaLnBrk="1" hangingPunct="1">
              <a:defRPr sz="2800">
                <a:latin typeface="Arial" charset="0"/>
                <a:cs typeface="Arial" charset="0"/>
              </a:defRPr>
            </a:lvl1pPr>
          </a:lstStyle>
          <a:p>
            <a:pPr>
              <a:defRPr/>
            </a:pPr>
            <a:endParaRPr lang="en-GB"/>
          </a:p>
        </p:txBody>
      </p:sp>
      <p:sp>
        <p:nvSpPr>
          <p:cNvPr id="7" name="Slide Number Placeholder 6"/>
          <p:cNvSpPr>
            <a:spLocks noGrp="1"/>
          </p:cNvSpPr>
          <p:nvPr>
            <p:ph type="sldNum" sz="quarter" idx="5"/>
          </p:nvPr>
        </p:nvSpPr>
        <p:spPr>
          <a:xfrm>
            <a:off x="12904788" y="14535150"/>
            <a:ext cx="9872662" cy="765175"/>
          </a:xfrm>
          <a:prstGeom prst="rect">
            <a:avLst/>
          </a:prstGeom>
        </p:spPr>
        <p:txBody>
          <a:bodyPr vert="horz" wrap="square" lIns="209746" tIns="104873" rIns="209746" bIns="104873" numCol="1" anchor="b" anchorCtr="0" compatLnSpc="1">
            <a:prstTxWarp prst="textNoShape">
              <a:avLst/>
            </a:prstTxWarp>
          </a:bodyPr>
          <a:lstStyle>
            <a:lvl1pPr algn="r" eaLnBrk="1" hangingPunct="1">
              <a:defRPr sz="2800"/>
            </a:lvl1pPr>
          </a:lstStyle>
          <a:p>
            <a:pPr>
              <a:defRPr/>
            </a:pPr>
            <a:fld id="{0D81539A-D61E-400F-940D-2042C31C9DD3}" type="slidenum">
              <a:rPr lang="en-GB" altLang="en-US"/>
              <a:pPr>
                <a:defRPr/>
              </a:pPr>
              <a:t>‹#›</a:t>
            </a:fld>
            <a:endParaRPr lang="en-GB" altLang="en-US"/>
          </a:p>
        </p:txBody>
      </p:sp>
    </p:spTree>
    <p:extLst>
      <p:ext uri="{BB962C8B-B14F-4D97-AF65-F5344CB8AC3E}">
        <p14:creationId xmlns:p14="http://schemas.microsoft.com/office/powerpoint/2010/main" val="19726145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EB85805-BDC3-4870-928F-014BC72A61A2}" type="slidenum">
              <a:rPr lang="en-GB" altLang="en-US" sz="2800" smtClean="0">
                <a:latin typeface="Arial" panose="020B0604020202020204" pitchFamily="34" charset="0"/>
              </a:rPr>
              <a:pPr>
                <a:spcBef>
                  <a:spcPct val="0"/>
                </a:spcBef>
              </a:pPr>
              <a:t>1</a:t>
            </a:fld>
            <a:endParaRPr lang="en-GB" altLang="en-US" sz="2800">
              <a:latin typeface="Arial" panose="020B0604020202020204" pitchFamily="34" charset="0"/>
            </a:endParaRPr>
          </a:p>
        </p:txBody>
      </p:sp>
    </p:spTree>
    <p:extLst>
      <p:ext uri="{BB962C8B-B14F-4D97-AF65-F5344CB8AC3E}">
        <p14:creationId xmlns:p14="http://schemas.microsoft.com/office/powerpoint/2010/main" val="425793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9B379CBB-9473-4B98-ACD7-60E16E6F849A}" type="slidenum">
              <a:rPr lang="en-GB" smtClean="0"/>
              <a:t>22</a:t>
            </a:fld>
            <a:endParaRPr lang="en-GB"/>
          </a:p>
        </p:txBody>
      </p:sp>
    </p:spTree>
    <p:extLst>
      <p:ext uri="{BB962C8B-B14F-4D97-AF65-F5344CB8AC3E}">
        <p14:creationId xmlns:p14="http://schemas.microsoft.com/office/powerpoint/2010/main" val="335037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9B379CBB-9473-4B98-ACD7-60E16E6F849A}" type="slidenum">
              <a:rPr lang="en-GB" smtClean="0"/>
              <a:t>23</a:t>
            </a:fld>
            <a:endParaRPr lang="en-GB"/>
          </a:p>
        </p:txBody>
      </p:sp>
    </p:spTree>
    <p:extLst>
      <p:ext uri="{BB962C8B-B14F-4D97-AF65-F5344CB8AC3E}">
        <p14:creationId xmlns:p14="http://schemas.microsoft.com/office/powerpoint/2010/main" val="1222076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7DCC64D-C0FE-410A-A6EB-2291AA6CD21A}" type="slidenum">
              <a:rPr lang="en-GB" altLang="en-US" sz="2800" smtClean="0">
                <a:latin typeface="Arial" panose="020B0604020202020204" pitchFamily="34" charset="0"/>
              </a:rPr>
              <a:pPr>
                <a:spcBef>
                  <a:spcPct val="0"/>
                </a:spcBef>
              </a:pPr>
              <a:t>3</a:t>
            </a:fld>
            <a:endParaRPr lang="en-GB" altLang="en-US" sz="2800">
              <a:latin typeface="Arial" panose="020B0604020202020204" pitchFamily="34" charset="0"/>
            </a:endParaRPr>
          </a:p>
        </p:txBody>
      </p:sp>
    </p:spTree>
    <p:extLst>
      <p:ext uri="{BB962C8B-B14F-4D97-AF65-F5344CB8AC3E}">
        <p14:creationId xmlns:p14="http://schemas.microsoft.com/office/powerpoint/2010/main" val="3691054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0675E5D-8775-42DD-94A6-38643EB2A113}" type="slidenum">
              <a:rPr lang="en-GB" altLang="en-US" sz="1200"/>
              <a:pPr/>
              <a:t>4</a:t>
            </a:fld>
            <a:endParaRPr lang="en-GB" altLang="en-US" sz="1200"/>
          </a:p>
        </p:txBody>
      </p:sp>
    </p:spTree>
    <p:extLst>
      <p:ext uri="{BB962C8B-B14F-4D97-AF65-F5344CB8AC3E}">
        <p14:creationId xmlns:p14="http://schemas.microsoft.com/office/powerpoint/2010/main" val="443457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F9EC7919-84CA-4496-A742-1527AA3CA550}" type="slidenum">
              <a:rPr lang="en-GB" smtClean="0"/>
              <a:pPr/>
              <a:t>8</a:t>
            </a:fld>
            <a:endParaRPr lang="en-GB"/>
          </a:p>
        </p:txBody>
      </p:sp>
    </p:spTree>
    <p:extLst>
      <p:ext uri="{BB962C8B-B14F-4D97-AF65-F5344CB8AC3E}">
        <p14:creationId xmlns:p14="http://schemas.microsoft.com/office/powerpoint/2010/main" val="1228940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9B379CBB-9473-4B98-ACD7-60E16E6F849A}" type="slidenum">
              <a:rPr lang="en-GB" smtClean="0"/>
              <a:t>17</a:t>
            </a:fld>
            <a:endParaRPr lang="en-GB"/>
          </a:p>
        </p:txBody>
      </p:sp>
    </p:spTree>
    <p:extLst>
      <p:ext uri="{BB962C8B-B14F-4D97-AF65-F5344CB8AC3E}">
        <p14:creationId xmlns:p14="http://schemas.microsoft.com/office/powerpoint/2010/main" val="2642382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9B379CBB-9473-4B98-ACD7-60E16E6F849A}" type="slidenum">
              <a:rPr lang="en-GB" smtClean="0"/>
              <a:t>18</a:t>
            </a:fld>
            <a:endParaRPr lang="en-GB"/>
          </a:p>
        </p:txBody>
      </p:sp>
    </p:spTree>
    <p:extLst>
      <p:ext uri="{BB962C8B-B14F-4D97-AF65-F5344CB8AC3E}">
        <p14:creationId xmlns:p14="http://schemas.microsoft.com/office/powerpoint/2010/main" val="89082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E2FB786-FB57-4E83-A0AF-FC8EC153F3F4}" type="slidenum">
              <a:rPr lang="en-GB" altLang="en-US"/>
              <a:pPr eaLnBrk="1" hangingPunct="1"/>
              <a:t>19</a:t>
            </a:fld>
            <a:endParaRPr lang="en-GB" altLang="en-US"/>
          </a:p>
        </p:txBody>
      </p:sp>
    </p:spTree>
    <p:extLst>
      <p:ext uri="{BB962C8B-B14F-4D97-AF65-F5344CB8AC3E}">
        <p14:creationId xmlns:p14="http://schemas.microsoft.com/office/powerpoint/2010/main" val="4018597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9B379CBB-9473-4B98-ACD7-60E16E6F849A}" type="slidenum">
              <a:rPr lang="en-GB" smtClean="0"/>
              <a:t>20</a:t>
            </a:fld>
            <a:endParaRPr lang="en-GB"/>
          </a:p>
        </p:txBody>
      </p:sp>
    </p:spTree>
    <p:extLst>
      <p:ext uri="{BB962C8B-B14F-4D97-AF65-F5344CB8AC3E}">
        <p14:creationId xmlns:p14="http://schemas.microsoft.com/office/powerpoint/2010/main" val="1486027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9B379CBB-9473-4B98-ACD7-60E16E6F849A}" type="slidenum">
              <a:rPr lang="en-GB" smtClean="0"/>
              <a:t>21</a:t>
            </a:fld>
            <a:endParaRPr lang="en-GB"/>
          </a:p>
        </p:txBody>
      </p:sp>
    </p:spTree>
    <p:extLst>
      <p:ext uri="{BB962C8B-B14F-4D97-AF65-F5344CB8AC3E}">
        <p14:creationId xmlns:p14="http://schemas.microsoft.com/office/powerpoint/2010/main" val="20020415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Picture 8" descr="basins_header"/>
          <p:cNvPicPr>
            <a:picLocks noChangeAspect="1" noChangeArrowheads="1"/>
          </p:cNvPicPr>
          <p:nvPr/>
        </p:nvPicPr>
        <p:blipFill>
          <a:blip r:embed="rId2" cstate="print">
            <a:extLst>
              <a:ext uri="{28A0092B-C50C-407E-A947-70E740481C1C}">
                <a14:useLocalDpi xmlns:a14="http://schemas.microsoft.com/office/drawing/2010/main" val="0"/>
              </a:ext>
            </a:extLst>
          </a:blip>
          <a:srcRect r="40552"/>
          <a:stretch>
            <a:fillRect/>
          </a:stretch>
        </p:blipFill>
        <p:spPr bwMode="auto">
          <a:xfrm>
            <a:off x="2063750" y="6127750"/>
            <a:ext cx="10128249" cy="73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9"/>
          <p:cNvSpPr>
            <a:spLocks noChangeArrowheads="1"/>
          </p:cNvSpPr>
          <p:nvPr/>
        </p:nvSpPr>
        <p:spPr bwMode="auto">
          <a:xfrm>
            <a:off x="1" y="6127750"/>
            <a:ext cx="2964872" cy="73025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85" y="6188076"/>
            <a:ext cx="2766098" cy="627063"/>
          </a:xfrm>
          <a:prstGeom prst="rect">
            <a:avLst/>
          </a:prstGeom>
          <a:solidFill>
            <a:schemeClr val="bg1"/>
          </a:solidFill>
          <a:ln>
            <a:noFill/>
          </a:ln>
          <a:extLst>
            <a:ext uri="{91240B29-F687-4f45-9708-019B960494DF}">
              <a14:hiddenLine xmlns:a14="http://schemas.microsoft.com/office/drawing/2010/main" xmlns="" w="25400">
                <a:solidFill>
                  <a:srgbClr val="000000"/>
                </a:solidFill>
                <a:miter lim="800000"/>
                <a:headEnd/>
                <a:tailEnd/>
              </a14:hiddenLine>
            </a:ext>
          </a:extLst>
        </p:spPr>
      </p:pic>
      <p:sp>
        <p:nvSpPr>
          <p:cNvPr id="5122" name="Rectangle 2"/>
          <p:cNvSpPr>
            <a:spLocks noGrp="1" noChangeArrowheads="1"/>
          </p:cNvSpPr>
          <p:nvPr>
            <p:ph type="ctrTitle"/>
          </p:nvPr>
        </p:nvSpPr>
        <p:spPr>
          <a:xfrm>
            <a:off x="914400" y="2130426"/>
            <a:ext cx="10363200" cy="1470025"/>
          </a:xfrm>
        </p:spPr>
        <p:txBody>
          <a:bodyPr/>
          <a:lstStyle>
            <a:lvl1pPr>
              <a:defRPr/>
            </a:lvl1pPr>
          </a:lstStyle>
          <a:p>
            <a:r>
              <a:rPr lang="en-US"/>
              <a:t>Click to edit Master title style</a:t>
            </a:r>
            <a:endParaRPr lang="en-GB"/>
          </a:p>
        </p:txBody>
      </p:sp>
      <p:sp>
        <p:nvSpPr>
          <p:cNvPr id="512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r>
              <a:rPr lang="en-US"/>
              <a:t>Click to edit Master subtitle style</a:t>
            </a:r>
            <a:endParaRPr lang="en-GB"/>
          </a:p>
        </p:txBody>
      </p:sp>
    </p:spTree>
    <p:extLst>
      <p:ext uri="{BB962C8B-B14F-4D97-AF65-F5344CB8AC3E}">
        <p14:creationId xmlns:p14="http://schemas.microsoft.com/office/powerpoint/2010/main" val="4121678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19691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16434" y="115889"/>
            <a:ext cx="2865967" cy="601027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116417" y="115889"/>
            <a:ext cx="8396816" cy="6010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64394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14093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571587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2539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6488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933298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313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19684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28514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8" descr="basins_header">
            <a:extLst>
              <a:ext uri="{FF2B5EF4-FFF2-40B4-BE49-F238E27FC236}">
                <a16:creationId xmlns:a16="http://schemas.microsoft.com/office/drawing/2014/main" id="{1150DB85-279B-5E46-8559-7FB2C83CC120}"/>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r="40552"/>
          <a:stretch>
            <a:fillRect/>
          </a:stretch>
        </p:blipFill>
        <p:spPr bwMode="auto">
          <a:xfrm>
            <a:off x="1" y="1586"/>
            <a:ext cx="12192000" cy="73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6" name="Rectangle 2"/>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1028" name="Rectangle 5"/>
          <p:cNvSpPr>
            <a:spLocks noGrp="1" noChangeArrowheads="1"/>
          </p:cNvSpPr>
          <p:nvPr>
            <p:ph type="title"/>
          </p:nvPr>
        </p:nvSpPr>
        <p:spPr bwMode="auto">
          <a:xfrm>
            <a:off x="116417" y="115888"/>
            <a:ext cx="8955616"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Tree>
  </p:cSld>
  <p:clrMap bg1="lt1" tx1="dk1" bg2="lt2" tx2="dk2" accent1="accent1" accent2="accent2" accent3="accent3" accent4="accent4" accent5="accent5" accent6="accent6" hlink="hlink" folHlink="folHlink"/>
  <p:sldLayoutIdLst>
    <p:sldLayoutId id="2147484388"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Lst>
  <p:hf hdr="0" dt="0"/>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eaLnBrk="1" fontAlgn="base" hangingPunct="1">
        <a:spcBef>
          <a:spcPct val="0"/>
        </a:spcBef>
        <a:spcAft>
          <a:spcPct val="0"/>
        </a:spcAft>
        <a:defRPr sz="3200" b="1">
          <a:solidFill>
            <a:schemeClr val="bg1"/>
          </a:solidFill>
          <a:latin typeface="Arial" charset="0"/>
          <a:cs typeface="Arial" charset="0"/>
        </a:defRPr>
      </a:lvl6pPr>
      <a:lvl7pPr marL="914400" algn="l" rtl="0" eaLnBrk="1" fontAlgn="base" hangingPunct="1">
        <a:spcBef>
          <a:spcPct val="0"/>
        </a:spcBef>
        <a:spcAft>
          <a:spcPct val="0"/>
        </a:spcAft>
        <a:defRPr sz="3200" b="1">
          <a:solidFill>
            <a:schemeClr val="bg1"/>
          </a:solidFill>
          <a:latin typeface="Arial" charset="0"/>
          <a:cs typeface="Arial" charset="0"/>
        </a:defRPr>
      </a:lvl7pPr>
      <a:lvl8pPr marL="1371600" algn="l" rtl="0" eaLnBrk="1" fontAlgn="base" hangingPunct="1">
        <a:spcBef>
          <a:spcPct val="0"/>
        </a:spcBef>
        <a:spcAft>
          <a:spcPct val="0"/>
        </a:spcAft>
        <a:defRPr sz="3200" b="1">
          <a:solidFill>
            <a:schemeClr val="bg1"/>
          </a:solidFill>
          <a:latin typeface="Arial" charset="0"/>
          <a:cs typeface="Arial" charset="0"/>
        </a:defRPr>
      </a:lvl8pPr>
      <a:lvl9pPr marL="1828800" algn="l" rtl="0" eaLnBrk="1" fontAlgn="base" hangingPunct="1">
        <a:spcBef>
          <a:spcPct val="0"/>
        </a:spcBef>
        <a:spcAft>
          <a:spcPct val="0"/>
        </a:spcAft>
        <a:defRPr sz="3200" b="1">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2"/>
          </a:solidFill>
          <a:latin typeface="+mn-lt"/>
          <a:cs typeface="+mn-cs"/>
        </a:defRPr>
      </a:lvl2pPr>
      <a:lvl3pPr marL="1143000" indent="-228600" algn="l" rtl="0" eaLnBrk="0" fontAlgn="base" hangingPunct="0">
        <a:spcBef>
          <a:spcPct val="20000"/>
        </a:spcBef>
        <a:spcAft>
          <a:spcPct val="0"/>
        </a:spcAft>
        <a:buChar char="•"/>
        <a:defRPr sz="2400">
          <a:solidFill>
            <a:schemeClr val="tx2"/>
          </a:solidFill>
          <a:latin typeface="+mn-lt"/>
          <a:cs typeface="+mn-cs"/>
        </a:defRPr>
      </a:lvl3pPr>
      <a:lvl4pPr marL="1600200" indent="-228600" algn="l" rtl="0" eaLnBrk="0" fontAlgn="base" hangingPunct="0">
        <a:spcBef>
          <a:spcPct val="20000"/>
        </a:spcBef>
        <a:spcAft>
          <a:spcPct val="0"/>
        </a:spcAft>
        <a:buChar char="–"/>
        <a:defRPr sz="2000">
          <a:solidFill>
            <a:schemeClr val="tx2"/>
          </a:solidFill>
          <a:latin typeface="+mn-lt"/>
          <a:cs typeface="+mn-cs"/>
        </a:defRPr>
      </a:lvl4pPr>
      <a:lvl5pPr marL="2057400" indent="-228600" algn="l" rtl="0" eaLnBrk="0" fontAlgn="base" hangingPunct="0">
        <a:spcBef>
          <a:spcPct val="20000"/>
        </a:spcBef>
        <a:spcAft>
          <a:spcPct val="0"/>
        </a:spcAft>
        <a:buChar char="»"/>
        <a:defRPr sz="2000">
          <a:solidFill>
            <a:schemeClr val="tx2"/>
          </a:solidFill>
          <a:latin typeface="+mn-lt"/>
          <a:cs typeface="+mn-cs"/>
        </a:defRPr>
      </a:lvl5pPr>
      <a:lvl6pPr marL="2514600" indent="-228600" algn="l" rtl="0" eaLnBrk="1" fontAlgn="base" hangingPunct="1">
        <a:spcBef>
          <a:spcPct val="20000"/>
        </a:spcBef>
        <a:spcAft>
          <a:spcPct val="0"/>
        </a:spcAft>
        <a:buChar char="»"/>
        <a:defRPr sz="2000">
          <a:solidFill>
            <a:schemeClr val="tx2"/>
          </a:solidFill>
          <a:latin typeface="+mn-lt"/>
          <a:cs typeface="+mn-cs"/>
        </a:defRPr>
      </a:lvl6pPr>
      <a:lvl7pPr marL="2971800" indent="-228600" algn="l" rtl="0" eaLnBrk="1" fontAlgn="base" hangingPunct="1">
        <a:spcBef>
          <a:spcPct val="20000"/>
        </a:spcBef>
        <a:spcAft>
          <a:spcPct val="0"/>
        </a:spcAft>
        <a:buChar char="»"/>
        <a:defRPr sz="2000">
          <a:solidFill>
            <a:schemeClr val="tx2"/>
          </a:solidFill>
          <a:latin typeface="+mn-lt"/>
          <a:cs typeface="+mn-cs"/>
        </a:defRPr>
      </a:lvl7pPr>
      <a:lvl8pPr marL="3429000" indent="-228600" algn="l" rtl="0" eaLnBrk="1" fontAlgn="base" hangingPunct="1">
        <a:spcBef>
          <a:spcPct val="20000"/>
        </a:spcBef>
        <a:spcAft>
          <a:spcPct val="0"/>
        </a:spcAft>
        <a:buChar char="»"/>
        <a:defRPr sz="2000">
          <a:solidFill>
            <a:schemeClr val="tx2"/>
          </a:solidFill>
          <a:latin typeface="+mn-lt"/>
          <a:cs typeface="+mn-cs"/>
        </a:defRPr>
      </a:lvl8pPr>
      <a:lvl9pPr marL="3886200" indent="-228600" algn="l" rtl="0" eaLnBrk="1" fontAlgn="base" hangingPunct="1">
        <a:spcBef>
          <a:spcPct val="20000"/>
        </a:spcBef>
        <a:spcAft>
          <a:spcPct val="0"/>
        </a:spcAft>
        <a:buChar char="»"/>
        <a:defRPr sz="2000">
          <a:solidFill>
            <a:schemeClr val="tx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hyperlink" Target="http://blogs.agu.org/mountainbeltway/category/volcano/"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hyperlink" Target="https://www.geocaching.com/geocache/GC5XQKX_big-boulder-the-beautiful-valley?guid=a6c1bf47-c6bd-42e5-8b9d-9c5a0f02cbfb" TargetMode="External"/><Relationship Id="rId7" Type="http://schemas.openxmlformats.org/officeDocument/2006/relationships/hyperlink" Target="https://onlinelibrary.wiley.com/doi/full/10.1002/jqs.3244" TargetMode="Externa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hyperlink" Target="https://sketchplanations.com/shapes-of-valleys" TargetMode="External"/><Relationship Id="rId4" Type="http://schemas.openxmlformats.org/officeDocument/2006/relationships/image" Target="../media/image25.jpeg"/><Relationship Id="rId9" Type="http://schemas.openxmlformats.org/officeDocument/2006/relationships/hyperlink" Target="https://www.sciencedirect.com/science/article/pii/S026481720700028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agupubs.onlinelibrary.wiley.com/doi/epdf/10.1002/2016GC006769"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bgs.ac.uk/geology-projects/landslides/" TargetMode="External"/><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hyperlink" Target="http://publications.iodp.org/proceedings/381/101/381_101.html" TargetMode="External"/><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hyperlink" Target="https://www.iongeo.com/virtuals/ResourceArchives/content/documents/Resource%20Center/Articles/GXPRO_The_Australian_North_West_Shelf_141201.pdf" TargetMode="Externa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2.xml"/><Relationship Id="rId4" Type="http://schemas.openxmlformats.org/officeDocument/2006/relationships/hyperlink" Target="https://library.seg.org/doi/10.1190/geo2017-0595.1"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2686051" y="4164014"/>
            <a:ext cx="6924675" cy="1074737"/>
          </a:xfrm>
        </p:spPr>
        <p:txBody>
          <a:bodyPr/>
          <a:lstStyle/>
          <a:p>
            <a:pPr eaLnBrk="1" fontAlgn="auto" hangingPunct="1">
              <a:spcAft>
                <a:spcPts val="0"/>
              </a:spcAft>
              <a:defRPr/>
            </a:pPr>
            <a:endParaRPr lang="en-GB" sz="2800" kern="1200" dirty="0">
              <a:solidFill>
                <a:schemeClr val="accent6">
                  <a:lumMod val="60000"/>
                  <a:lumOff val="40000"/>
                </a:schemeClr>
              </a:solidFill>
              <a:latin typeface="Calibri"/>
            </a:endParaRPr>
          </a:p>
          <a:p>
            <a:pPr eaLnBrk="1" fontAlgn="auto" hangingPunct="1">
              <a:spcAft>
                <a:spcPts val="0"/>
              </a:spcAft>
              <a:defRPr/>
            </a:pPr>
            <a:r>
              <a:rPr lang="en-GB" sz="2800" kern="1200" dirty="0">
                <a:solidFill>
                  <a:schemeClr val="tx1"/>
                </a:solidFill>
                <a:latin typeface="Calibri" panose="020F0502020204030204" pitchFamily="34" charset="0"/>
              </a:rPr>
              <a:t>Dr Rebecca (Becky) Bell and Raul </a:t>
            </a:r>
            <a:r>
              <a:rPr lang="en-GB" sz="2800" kern="1200" dirty="0" err="1">
                <a:solidFill>
                  <a:schemeClr val="tx1"/>
                </a:solidFill>
                <a:latin typeface="Calibri" panose="020F0502020204030204" pitchFamily="34" charset="0"/>
              </a:rPr>
              <a:t>Adriaensen</a:t>
            </a:r>
            <a:r>
              <a:rPr lang="en-GB" sz="2800" kern="1200" dirty="0">
                <a:solidFill>
                  <a:schemeClr val="tx1"/>
                </a:solidFill>
                <a:latin typeface="Calibri" panose="020F0502020204030204" pitchFamily="34" charset="0"/>
              </a:rPr>
              <a:t> </a:t>
            </a:r>
          </a:p>
          <a:p>
            <a:pPr eaLnBrk="1" fontAlgn="auto" hangingPunct="1">
              <a:spcAft>
                <a:spcPts val="0"/>
              </a:spcAft>
              <a:defRPr/>
            </a:pPr>
            <a:r>
              <a:rPr lang="en-GB" sz="2000" kern="1200" dirty="0">
                <a:solidFill>
                  <a:schemeClr val="tx1"/>
                </a:solidFill>
                <a:latin typeface="Calibri" panose="020F0502020204030204" pitchFamily="34" charset="0"/>
              </a:rPr>
              <a:t>2</a:t>
            </a:r>
            <a:r>
              <a:rPr lang="en-GB" sz="2000" kern="1200" baseline="30000" dirty="0">
                <a:solidFill>
                  <a:schemeClr val="tx1"/>
                </a:solidFill>
                <a:latin typeface="Calibri" panose="020F0502020204030204" pitchFamily="34" charset="0"/>
              </a:rPr>
              <a:t>nd</a:t>
            </a:r>
            <a:r>
              <a:rPr lang="en-GB" sz="2000" kern="1200" dirty="0">
                <a:solidFill>
                  <a:schemeClr val="tx1"/>
                </a:solidFill>
                <a:latin typeface="Calibri" panose="020F0502020204030204" pitchFamily="34" charset="0"/>
              </a:rPr>
              <a:t> floor, office 2.37a</a:t>
            </a:r>
          </a:p>
          <a:p>
            <a:pPr eaLnBrk="1" fontAlgn="auto" hangingPunct="1">
              <a:spcAft>
                <a:spcPts val="0"/>
              </a:spcAft>
              <a:defRPr/>
            </a:pPr>
            <a:r>
              <a:rPr lang="en-GB" sz="2000" kern="1200" dirty="0">
                <a:solidFill>
                  <a:schemeClr val="tx1"/>
                </a:solidFill>
                <a:latin typeface="Calibri" panose="020F0502020204030204" pitchFamily="34" charset="0"/>
              </a:rPr>
              <a:t>rebecca.bell@imperial.ac.uk</a:t>
            </a:r>
            <a:endParaRPr lang="en-GB" dirty="0">
              <a:latin typeface="Calibri" panose="020F0502020204030204" pitchFamily="34" charset="0"/>
            </a:endParaRPr>
          </a:p>
        </p:txBody>
      </p:sp>
      <p:sp>
        <p:nvSpPr>
          <p:cNvPr id="5123" name="Title 8"/>
          <p:cNvSpPr>
            <a:spLocks noGrp="1"/>
          </p:cNvSpPr>
          <p:nvPr>
            <p:ph type="ctrTitle"/>
          </p:nvPr>
        </p:nvSpPr>
        <p:spPr>
          <a:xfrm>
            <a:off x="2100944" y="1212849"/>
            <a:ext cx="7705725" cy="812800"/>
          </a:xfrm>
        </p:spPr>
        <p:txBody>
          <a:bodyPr/>
          <a:lstStyle/>
          <a:p>
            <a:pPr algn="ctr"/>
            <a:r>
              <a:rPr lang="en-GB" altLang="en-US" sz="4000" b="0" dirty="0">
                <a:solidFill>
                  <a:schemeClr val="tx1"/>
                </a:solidFill>
                <a:latin typeface="Calibri" panose="020F0502020204030204" pitchFamily="34" charset="0"/>
              </a:rPr>
              <a:t>Seismic reflection data</a:t>
            </a:r>
            <a:br>
              <a:rPr lang="en-GB" altLang="en-US" sz="4000" b="0" dirty="0">
                <a:solidFill>
                  <a:schemeClr val="tx1"/>
                </a:solidFill>
                <a:latin typeface="Calibri" panose="020F0502020204030204" pitchFamily="34" charset="0"/>
              </a:rPr>
            </a:br>
            <a:r>
              <a:rPr lang="en-GB" altLang="en-US" sz="4000" b="0" dirty="0">
                <a:solidFill>
                  <a:schemeClr val="tx1"/>
                </a:solidFill>
                <a:latin typeface="Calibri" panose="020F0502020204030204" pitchFamily="34" charset="0"/>
              </a:rPr>
              <a:t>Lecture 5</a:t>
            </a:r>
            <a:br>
              <a:rPr lang="en-GB" altLang="en-US" sz="4000" b="0" dirty="0">
                <a:solidFill>
                  <a:schemeClr val="tx1"/>
                </a:solidFill>
                <a:latin typeface="Cambria" panose="02040503050406030204" pitchFamily="18" charset="0"/>
              </a:rPr>
            </a:br>
            <a:br>
              <a:rPr lang="en-GB" altLang="en-US" b="0" dirty="0">
                <a:solidFill>
                  <a:schemeClr val="tx1"/>
                </a:solidFill>
              </a:rPr>
            </a:br>
            <a:br>
              <a:rPr lang="en-GB" altLang="en-US" b="0" dirty="0">
                <a:solidFill>
                  <a:schemeClr val="tx1"/>
                </a:solidFill>
              </a:rPr>
            </a:br>
            <a:endParaRPr lang="en-GB" altLang="en-US" b="0" dirty="0">
              <a:solidFill>
                <a:schemeClr val="tx1"/>
              </a:solidFill>
            </a:endParaRPr>
          </a:p>
        </p:txBody>
      </p:sp>
      <p:pic>
        <p:nvPicPr>
          <p:cNvPr id="4" name="Picture 5">
            <a:extLst>
              <a:ext uri="{FF2B5EF4-FFF2-40B4-BE49-F238E27FC236}">
                <a16:creationId xmlns:a16="http://schemas.microsoft.com/office/drawing/2014/main" id="{6B2D02CD-F973-2A44-8F17-55DBF3A72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9189" t="42763" r="9752" b="42538"/>
          <a:stretch>
            <a:fillRect/>
          </a:stretch>
        </p:blipFill>
        <p:spPr bwMode="auto">
          <a:xfrm>
            <a:off x="3432175" y="1879602"/>
            <a:ext cx="5327650" cy="228441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E5E8-A2C5-D84E-864E-CB003498E469}"/>
              </a:ext>
            </a:extLst>
          </p:cNvPr>
          <p:cNvSpPr>
            <a:spLocks noGrp="1"/>
          </p:cNvSpPr>
          <p:nvPr>
            <p:ph type="title"/>
          </p:nvPr>
        </p:nvSpPr>
        <p:spPr/>
        <p:txBody>
          <a:bodyPr/>
          <a:lstStyle/>
          <a:p>
            <a:r>
              <a:rPr lang="en-US" dirty="0"/>
              <a:t>Geological features in seismic data</a:t>
            </a:r>
          </a:p>
        </p:txBody>
      </p:sp>
      <p:sp>
        <p:nvSpPr>
          <p:cNvPr id="5" name="TextBox 4">
            <a:extLst>
              <a:ext uri="{FF2B5EF4-FFF2-40B4-BE49-F238E27FC236}">
                <a16:creationId xmlns:a16="http://schemas.microsoft.com/office/drawing/2014/main" id="{BB676669-19DA-B14C-9E36-04CD6DCE99ED}"/>
              </a:ext>
            </a:extLst>
          </p:cNvPr>
          <p:cNvSpPr txBox="1"/>
          <p:nvPr/>
        </p:nvSpPr>
        <p:spPr>
          <a:xfrm>
            <a:off x="324195" y="834615"/>
            <a:ext cx="11315918" cy="707886"/>
          </a:xfrm>
          <a:prstGeom prst="rect">
            <a:avLst/>
          </a:prstGeom>
          <a:noFill/>
        </p:spPr>
        <p:txBody>
          <a:bodyPr wrap="none" rtlCol="0">
            <a:spAutoFit/>
          </a:bodyPr>
          <a:lstStyle/>
          <a:p>
            <a:r>
              <a:rPr lang="en-US" sz="2000" b="1" dirty="0">
                <a:latin typeface="+mn-lt"/>
              </a:rPr>
              <a:t>Down-cutting unconformity</a:t>
            </a:r>
            <a:r>
              <a:rPr lang="en-US" sz="2000" dirty="0">
                <a:latin typeface="+mn-lt"/>
              </a:rPr>
              <a:t> - </a:t>
            </a:r>
            <a:r>
              <a:rPr lang="en-GB" altLang="en-US" sz="2000" dirty="0">
                <a:latin typeface="+mn-lt"/>
              </a:rPr>
              <a:t>surface of erosion or non-deposition that separates younger strata </a:t>
            </a:r>
          </a:p>
          <a:p>
            <a:r>
              <a:rPr lang="en-GB" altLang="en-US" sz="2000" dirty="0">
                <a:latin typeface="+mn-lt"/>
              </a:rPr>
              <a:t>from older rocks</a:t>
            </a:r>
            <a:endParaRPr lang="en-US" sz="2000" dirty="0">
              <a:latin typeface="+mn-lt"/>
            </a:endParaRPr>
          </a:p>
        </p:txBody>
      </p:sp>
      <p:sp>
        <p:nvSpPr>
          <p:cNvPr id="44" name="TextBox 43">
            <a:extLst>
              <a:ext uri="{FF2B5EF4-FFF2-40B4-BE49-F238E27FC236}">
                <a16:creationId xmlns:a16="http://schemas.microsoft.com/office/drawing/2014/main" id="{52102931-BD17-BD47-B3E4-B2FEF79FC4C2}"/>
              </a:ext>
            </a:extLst>
          </p:cNvPr>
          <p:cNvSpPr txBox="1"/>
          <p:nvPr/>
        </p:nvSpPr>
        <p:spPr>
          <a:xfrm>
            <a:off x="480186" y="6072945"/>
            <a:ext cx="8162812" cy="400110"/>
          </a:xfrm>
          <a:prstGeom prst="rect">
            <a:avLst/>
          </a:prstGeom>
          <a:noFill/>
        </p:spPr>
        <p:txBody>
          <a:bodyPr wrap="none" rtlCol="0">
            <a:spAutoFit/>
          </a:bodyPr>
          <a:lstStyle/>
          <a:p>
            <a:r>
              <a:rPr lang="en-US" sz="2000" b="1" dirty="0"/>
              <a:t>Caused by</a:t>
            </a:r>
            <a:r>
              <a:rPr lang="en-US" sz="2000" dirty="0"/>
              <a:t>: changes in sea-level (which  may be caused by tectonics)</a:t>
            </a:r>
          </a:p>
        </p:txBody>
      </p:sp>
      <p:pic>
        <p:nvPicPr>
          <p:cNvPr id="45" name="Picture 5">
            <a:extLst>
              <a:ext uri="{FF2B5EF4-FFF2-40B4-BE49-F238E27FC236}">
                <a16:creationId xmlns:a16="http://schemas.microsoft.com/office/drawing/2014/main" id="{49E8A8E0-C995-C945-8CB9-36ABA6CCA2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9189" t="42763" r="9752" b="42538"/>
          <a:stretch>
            <a:fillRect/>
          </a:stretch>
        </p:blipFill>
        <p:spPr bwMode="auto">
          <a:xfrm>
            <a:off x="6408208" y="2286794"/>
            <a:ext cx="5327650" cy="228441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50CCE0A-9950-5B4D-8369-16D79507C2EC}"/>
              </a:ext>
            </a:extLst>
          </p:cNvPr>
          <p:cNvSpPr/>
          <p:nvPr/>
        </p:nvSpPr>
        <p:spPr>
          <a:xfrm>
            <a:off x="8304594" y="4768077"/>
            <a:ext cx="1787669" cy="369332"/>
          </a:xfrm>
          <a:prstGeom prst="rect">
            <a:avLst/>
          </a:prstGeom>
        </p:spPr>
        <p:txBody>
          <a:bodyPr wrap="none">
            <a:spAutoFit/>
          </a:bodyPr>
          <a:lstStyle/>
          <a:p>
            <a:pPr algn="ctr"/>
            <a:r>
              <a:rPr lang="en-US" dirty="0"/>
              <a:t>In seismic data </a:t>
            </a:r>
          </a:p>
        </p:txBody>
      </p:sp>
      <p:pic>
        <p:nvPicPr>
          <p:cNvPr id="46" name="Picture 11">
            <a:extLst>
              <a:ext uri="{FF2B5EF4-FFF2-40B4-BE49-F238E27FC236}">
                <a16:creationId xmlns:a16="http://schemas.microsoft.com/office/drawing/2014/main" id="{FA6B09A2-34F3-3840-90C8-535CC3D90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350" y="2110581"/>
            <a:ext cx="4014788"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AA480408-75BB-1949-BA26-ACA23CE63D5F}"/>
              </a:ext>
            </a:extLst>
          </p:cNvPr>
          <p:cNvSpPr txBox="1"/>
          <p:nvPr/>
        </p:nvSpPr>
        <p:spPr>
          <a:xfrm>
            <a:off x="2142074" y="4727850"/>
            <a:ext cx="1249060" cy="369332"/>
          </a:xfrm>
          <a:prstGeom prst="rect">
            <a:avLst/>
          </a:prstGeom>
          <a:noFill/>
        </p:spPr>
        <p:txBody>
          <a:bodyPr wrap="none" rtlCol="0">
            <a:spAutoFit/>
          </a:bodyPr>
          <a:lstStyle/>
          <a:p>
            <a:r>
              <a:rPr lang="en-US" dirty="0">
                <a:hlinkClick r:id="rId4"/>
              </a:rPr>
              <a:t>In the field</a:t>
            </a:r>
            <a:endParaRPr lang="en-US" dirty="0"/>
          </a:p>
        </p:txBody>
      </p:sp>
    </p:spTree>
    <p:extLst>
      <p:ext uri="{BB962C8B-B14F-4D97-AF65-F5344CB8AC3E}">
        <p14:creationId xmlns:p14="http://schemas.microsoft.com/office/powerpoint/2010/main" val="2653332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F5346D-6408-6548-BA29-9A373B9EBF7B}"/>
              </a:ext>
            </a:extLst>
          </p:cNvPr>
          <p:cNvSpPr>
            <a:spLocks noGrp="1"/>
          </p:cNvSpPr>
          <p:nvPr>
            <p:ph type="title"/>
          </p:nvPr>
        </p:nvSpPr>
        <p:spPr>
          <a:xfrm>
            <a:off x="116417" y="115888"/>
            <a:ext cx="8955616" cy="450850"/>
          </a:xfrm>
        </p:spPr>
        <p:txBody>
          <a:bodyPr/>
          <a:lstStyle/>
          <a:p>
            <a:r>
              <a:rPr lang="en-US" dirty="0"/>
              <a:t>Geological features in seismic data</a:t>
            </a:r>
          </a:p>
        </p:txBody>
      </p:sp>
      <p:pic>
        <p:nvPicPr>
          <p:cNvPr id="12" name="Picture 11" descr="A picture containing text, mountain, sky, snow&#10;&#10;Description automatically generated">
            <a:extLst>
              <a:ext uri="{FF2B5EF4-FFF2-40B4-BE49-F238E27FC236}">
                <a16:creationId xmlns:a16="http://schemas.microsoft.com/office/drawing/2014/main" id="{007C5FEF-5E3C-E642-B1FC-2337F70BD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8155" y="874075"/>
            <a:ext cx="5627770" cy="2952273"/>
          </a:xfrm>
          <a:prstGeom prst="rect">
            <a:avLst/>
          </a:prstGeom>
        </p:spPr>
      </p:pic>
      <p:sp>
        <p:nvSpPr>
          <p:cNvPr id="13" name="TextBox 12">
            <a:extLst>
              <a:ext uri="{FF2B5EF4-FFF2-40B4-BE49-F238E27FC236}">
                <a16:creationId xmlns:a16="http://schemas.microsoft.com/office/drawing/2014/main" id="{523AF57A-8235-B34C-8BEF-9A0E45F3D714}"/>
              </a:ext>
            </a:extLst>
          </p:cNvPr>
          <p:cNvSpPr txBox="1"/>
          <p:nvPr/>
        </p:nvSpPr>
        <p:spPr>
          <a:xfrm>
            <a:off x="9808547" y="917180"/>
            <a:ext cx="2416111" cy="369332"/>
          </a:xfrm>
          <a:prstGeom prst="rect">
            <a:avLst/>
          </a:prstGeom>
          <a:noFill/>
        </p:spPr>
        <p:txBody>
          <a:bodyPr wrap="none" rtlCol="0">
            <a:spAutoFit/>
          </a:bodyPr>
          <a:lstStyle/>
          <a:p>
            <a:r>
              <a:rPr lang="en-US" dirty="0">
                <a:hlinkClick r:id="rId3"/>
              </a:rPr>
              <a:t>www.geocaching.com</a:t>
            </a:r>
            <a:endParaRPr lang="en-US" dirty="0"/>
          </a:p>
        </p:txBody>
      </p:sp>
      <p:pic>
        <p:nvPicPr>
          <p:cNvPr id="3080" name="Picture 8" descr="Shapes of Valleys - Sketchplanations">
            <a:extLst>
              <a:ext uri="{FF2B5EF4-FFF2-40B4-BE49-F238E27FC236}">
                <a16:creationId xmlns:a16="http://schemas.microsoft.com/office/drawing/2014/main" id="{92BDCFEC-45F4-2E40-8135-99C0C42F8F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235" y="809748"/>
            <a:ext cx="2392241" cy="282131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6A9EFD1-F78A-824F-B094-18799DB27785}"/>
              </a:ext>
            </a:extLst>
          </p:cNvPr>
          <p:cNvSpPr/>
          <p:nvPr/>
        </p:nvSpPr>
        <p:spPr>
          <a:xfrm>
            <a:off x="138701" y="3555683"/>
            <a:ext cx="2645148" cy="338554"/>
          </a:xfrm>
          <a:prstGeom prst="rect">
            <a:avLst/>
          </a:prstGeom>
        </p:spPr>
        <p:txBody>
          <a:bodyPr wrap="none">
            <a:spAutoFit/>
          </a:bodyPr>
          <a:lstStyle/>
          <a:p>
            <a:r>
              <a:rPr lang="en-US" sz="1600" dirty="0">
                <a:hlinkClick r:id="rId5"/>
              </a:rPr>
              <a:t>www.sketchplanations.com</a:t>
            </a:r>
            <a:endParaRPr lang="en-US" sz="1600" dirty="0"/>
          </a:p>
        </p:txBody>
      </p:sp>
      <p:pic>
        <p:nvPicPr>
          <p:cNvPr id="3082" name="Picture 10" descr="image">
            <a:extLst>
              <a:ext uri="{FF2B5EF4-FFF2-40B4-BE49-F238E27FC236}">
                <a16:creationId xmlns:a16="http://schemas.microsoft.com/office/drawing/2014/main" id="{0C97C843-78BD-634E-AD0A-6A248CD2A1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4744" y="3922445"/>
            <a:ext cx="5756352" cy="524297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4451F724-9F12-E744-B3A3-EEC8FD572A03}"/>
              </a:ext>
            </a:extLst>
          </p:cNvPr>
          <p:cNvSpPr/>
          <p:nvPr/>
        </p:nvSpPr>
        <p:spPr>
          <a:xfrm>
            <a:off x="6394744" y="6543933"/>
            <a:ext cx="5756352" cy="26214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608B6DAD-27BD-7D45-A67A-8AE8B10DC761}"/>
              </a:ext>
            </a:extLst>
          </p:cNvPr>
          <p:cNvSpPr txBox="1"/>
          <p:nvPr/>
        </p:nvSpPr>
        <p:spPr>
          <a:xfrm>
            <a:off x="10129389" y="3682366"/>
            <a:ext cx="2021707" cy="338554"/>
          </a:xfrm>
          <a:prstGeom prst="rect">
            <a:avLst/>
          </a:prstGeom>
          <a:noFill/>
        </p:spPr>
        <p:txBody>
          <a:bodyPr wrap="none" rtlCol="0">
            <a:spAutoFit/>
          </a:bodyPr>
          <a:lstStyle/>
          <a:p>
            <a:r>
              <a:rPr lang="en-US" sz="1600" dirty="0">
                <a:hlinkClick r:id="rId7"/>
              </a:rPr>
              <a:t>Lohrberg et al. 2020</a:t>
            </a:r>
            <a:endParaRPr lang="en-US" sz="1600" dirty="0"/>
          </a:p>
        </p:txBody>
      </p:sp>
      <p:pic>
        <p:nvPicPr>
          <p:cNvPr id="3084" name="Picture 12" descr="Deep-water and fluvial sinuous channels—Characteristics, similarities and  dissimilarities, and modes of formation - ScienceDirect">
            <a:extLst>
              <a:ext uri="{FF2B5EF4-FFF2-40B4-BE49-F238E27FC236}">
                <a16:creationId xmlns:a16="http://schemas.microsoft.com/office/drawing/2014/main" id="{4349671C-ACBF-194F-B777-A3B9A50E64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018" y="4020920"/>
            <a:ext cx="4984019" cy="239527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3526430F-B403-BA41-AA2A-AD2266E4A6D5}"/>
              </a:ext>
            </a:extLst>
          </p:cNvPr>
          <p:cNvCxnSpPr/>
          <p:nvPr/>
        </p:nvCxnSpPr>
        <p:spPr>
          <a:xfrm flipH="1">
            <a:off x="3374967" y="3429000"/>
            <a:ext cx="863188" cy="5919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AD2E08C-B484-A446-946D-3C43BD4A903D}"/>
              </a:ext>
            </a:extLst>
          </p:cNvPr>
          <p:cNvCxnSpPr/>
          <p:nvPr/>
        </p:nvCxnSpPr>
        <p:spPr>
          <a:xfrm>
            <a:off x="9865925" y="2826327"/>
            <a:ext cx="724490" cy="8464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44362FF-CA8D-244D-BCD4-2D6079A220BF}"/>
              </a:ext>
            </a:extLst>
          </p:cNvPr>
          <p:cNvSpPr txBox="1"/>
          <p:nvPr/>
        </p:nvSpPr>
        <p:spPr>
          <a:xfrm>
            <a:off x="3766915" y="6246920"/>
            <a:ext cx="1654620" cy="338554"/>
          </a:xfrm>
          <a:prstGeom prst="rect">
            <a:avLst/>
          </a:prstGeom>
          <a:noFill/>
        </p:spPr>
        <p:txBody>
          <a:bodyPr wrap="none" rtlCol="0">
            <a:spAutoFit/>
          </a:bodyPr>
          <a:lstStyle/>
          <a:p>
            <a:r>
              <a:rPr lang="en-US" sz="1600" dirty="0">
                <a:hlinkClick r:id="rId9"/>
              </a:rPr>
              <a:t>Kolla et al. 2007</a:t>
            </a:r>
            <a:endParaRPr lang="en-US" sz="1600" dirty="0"/>
          </a:p>
        </p:txBody>
      </p:sp>
    </p:spTree>
    <p:extLst>
      <p:ext uri="{BB962C8B-B14F-4D97-AF65-F5344CB8AC3E}">
        <p14:creationId xmlns:p14="http://schemas.microsoft.com/office/powerpoint/2010/main" val="2414380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95D0F63-A160-2047-861D-28EA846787FD}"/>
              </a:ext>
            </a:extLst>
          </p:cNvPr>
          <p:cNvSpPr>
            <a:spLocks noGrp="1"/>
          </p:cNvSpPr>
          <p:nvPr>
            <p:ph type="title"/>
          </p:nvPr>
        </p:nvSpPr>
        <p:spPr>
          <a:xfrm>
            <a:off x="116417" y="115888"/>
            <a:ext cx="8955616" cy="450850"/>
          </a:xfrm>
        </p:spPr>
        <p:txBody>
          <a:bodyPr/>
          <a:lstStyle/>
          <a:p>
            <a:r>
              <a:rPr lang="en-US" dirty="0"/>
              <a:t>Buried drainage catchments in seismic data</a:t>
            </a:r>
          </a:p>
        </p:txBody>
      </p:sp>
      <p:pic>
        <p:nvPicPr>
          <p:cNvPr id="7" name="Picture 6">
            <a:extLst>
              <a:ext uri="{FF2B5EF4-FFF2-40B4-BE49-F238E27FC236}">
                <a16:creationId xmlns:a16="http://schemas.microsoft.com/office/drawing/2014/main" id="{E7C60799-8232-6A43-BD43-30B9B66952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5018" y="965696"/>
            <a:ext cx="2534054" cy="2323830"/>
          </a:xfrm>
          <a:prstGeom prst="rect">
            <a:avLst/>
          </a:prstGeom>
        </p:spPr>
      </p:pic>
      <p:pic>
        <p:nvPicPr>
          <p:cNvPr id="9" name="Picture 8" descr="A map of the world&#10;&#10;Description automatically generated with medium confidence">
            <a:extLst>
              <a:ext uri="{FF2B5EF4-FFF2-40B4-BE49-F238E27FC236}">
                <a16:creationId xmlns:a16="http://schemas.microsoft.com/office/drawing/2014/main" id="{F7D56BA9-B67A-CE4D-B8DB-637691C5D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8736" y="3429000"/>
            <a:ext cx="7293264" cy="3430658"/>
          </a:xfrm>
          <a:prstGeom prst="rect">
            <a:avLst/>
          </a:prstGeom>
        </p:spPr>
      </p:pic>
      <p:sp>
        <p:nvSpPr>
          <p:cNvPr id="10" name="TextBox 9">
            <a:extLst>
              <a:ext uri="{FF2B5EF4-FFF2-40B4-BE49-F238E27FC236}">
                <a16:creationId xmlns:a16="http://schemas.microsoft.com/office/drawing/2014/main" id="{758CB258-D63F-A640-A9B7-717994CC21F4}"/>
              </a:ext>
            </a:extLst>
          </p:cNvPr>
          <p:cNvSpPr txBox="1"/>
          <p:nvPr/>
        </p:nvSpPr>
        <p:spPr>
          <a:xfrm>
            <a:off x="326737" y="6250758"/>
            <a:ext cx="2954655" cy="369332"/>
          </a:xfrm>
          <a:prstGeom prst="rect">
            <a:avLst/>
          </a:prstGeom>
          <a:noFill/>
        </p:spPr>
        <p:txBody>
          <a:bodyPr wrap="none" rtlCol="0">
            <a:spAutoFit/>
          </a:bodyPr>
          <a:lstStyle/>
          <a:p>
            <a:r>
              <a:rPr lang="en-US" dirty="0">
                <a:hlinkClick r:id="rId4"/>
              </a:rPr>
              <a:t>Stucky de Quay et al. 2017</a:t>
            </a:r>
            <a:endParaRPr lang="en-US" dirty="0"/>
          </a:p>
        </p:txBody>
      </p:sp>
      <p:pic>
        <p:nvPicPr>
          <p:cNvPr id="14" name="Picture 13" descr="A picture containing graphical user interface&#10;&#10;Description automatically generated">
            <a:extLst>
              <a:ext uri="{FF2B5EF4-FFF2-40B4-BE49-F238E27FC236}">
                <a16:creationId xmlns:a16="http://schemas.microsoft.com/office/drawing/2014/main" id="{467BCFED-B9F8-F84F-9122-7856A7E26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0246" y="785062"/>
            <a:ext cx="5227031" cy="2643937"/>
          </a:xfrm>
          <a:prstGeom prst="rect">
            <a:avLst/>
          </a:prstGeom>
        </p:spPr>
      </p:pic>
      <p:sp>
        <p:nvSpPr>
          <p:cNvPr id="15" name="TextBox 14">
            <a:extLst>
              <a:ext uri="{FF2B5EF4-FFF2-40B4-BE49-F238E27FC236}">
                <a16:creationId xmlns:a16="http://schemas.microsoft.com/office/drawing/2014/main" id="{CCA26AAE-15B7-5E44-BA5D-061CFFABBA9D}"/>
              </a:ext>
            </a:extLst>
          </p:cNvPr>
          <p:cNvSpPr txBox="1"/>
          <p:nvPr/>
        </p:nvSpPr>
        <p:spPr>
          <a:xfrm>
            <a:off x="307742" y="1110889"/>
            <a:ext cx="4020320" cy="5324535"/>
          </a:xfrm>
          <a:prstGeom prst="rect">
            <a:avLst/>
          </a:prstGeom>
          <a:noFill/>
        </p:spPr>
        <p:txBody>
          <a:bodyPr wrap="square" rtlCol="0">
            <a:spAutoFit/>
          </a:bodyPr>
          <a:lstStyle/>
          <a:p>
            <a:pPr marL="285750" indent="-285750">
              <a:buFont typeface="Arial" panose="020B0604020202020204" pitchFamily="34" charset="0"/>
              <a:buChar char="•"/>
            </a:pPr>
            <a:r>
              <a:rPr lang="en-US" sz="2000" dirty="0"/>
              <a:t>Maps of horizons 55 million years old in some parts of the North Sea show evidence of that they were once sub-aerial drainage catchments that became rapidly buried by sediments (</a:t>
            </a:r>
            <a:r>
              <a:rPr lang="en-US" sz="2000" dirty="0" err="1"/>
              <a:t>ie</a:t>
            </a:r>
            <a:r>
              <a:rPr lang="en-US" sz="2000" dirty="0"/>
              <a:t> they are like fossilized rivers!)</a:t>
            </a:r>
          </a:p>
          <a:p>
            <a:endParaRPr lang="en-US" sz="2000" dirty="0"/>
          </a:p>
          <a:p>
            <a:pPr marL="285750" indent="-285750">
              <a:buFont typeface="Arial" panose="020B0604020202020204" pitchFamily="34" charset="0"/>
              <a:buChar char="•"/>
            </a:pPr>
            <a:r>
              <a:rPr lang="en-US" sz="2000" dirty="0"/>
              <a:t>These seismic horizon maps that reveal buried catchments can be used like DEMs and the same geomorphological tools Alex </a:t>
            </a:r>
            <a:r>
              <a:rPr lang="en-US" sz="2000" dirty="0" err="1"/>
              <a:t>Lipp</a:t>
            </a:r>
            <a:r>
              <a:rPr lang="en-US" sz="2000" dirty="0"/>
              <a:t> described on Monday can be applied</a:t>
            </a:r>
          </a:p>
          <a:p>
            <a:pPr marL="285750" indent="-28575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487181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E5E8-A2C5-D84E-864E-CB003498E469}"/>
              </a:ext>
            </a:extLst>
          </p:cNvPr>
          <p:cNvSpPr>
            <a:spLocks noGrp="1"/>
          </p:cNvSpPr>
          <p:nvPr>
            <p:ph type="title"/>
          </p:nvPr>
        </p:nvSpPr>
        <p:spPr/>
        <p:txBody>
          <a:bodyPr/>
          <a:lstStyle/>
          <a:p>
            <a:r>
              <a:rPr lang="en-US" dirty="0"/>
              <a:t>Geological features in seismic data</a:t>
            </a:r>
          </a:p>
        </p:txBody>
      </p:sp>
      <p:sp>
        <p:nvSpPr>
          <p:cNvPr id="5" name="TextBox 4">
            <a:extLst>
              <a:ext uri="{FF2B5EF4-FFF2-40B4-BE49-F238E27FC236}">
                <a16:creationId xmlns:a16="http://schemas.microsoft.com/office/drawing/2014/main" id="{BB676669-19DA-B14C-9E36-04CD6DCE99ED}"/>
              </a:ext>
            </a:extLst>
          </p:cNvPr>
          <p:cNvSpPr txBox="1"/>
          <p:nvPr/>
        </p:nvSpPr>
        <p:spPr>
          <a:xfrm>
            <a:off x="324195" y="834615"/>
            <a:ext cx="11516294" cy="707886"/>
          </a:xfrm>
          <a:prstGeom prst="rect">
            <a:avLst/>
          </a:prstGeom>
          <a:noFill/>
        </p:spPr>
        <p:txBody>
          <a:bodyPr wrap="none" rtlCol="0">
            <a:spAutoFit/>
          </a:bodyPr>
          <a:lstStyle/>
          <a:p>
            <a:r>
              <a:rPr lang="en-US" sz="2000" b="1" dirty="0">
                <a:latin typeface="+mn-lt"/>
              </a:rPr>
              <a:t>Mass transport deposits- </a:t>
            </a:r>
            <a:r>
              <a:rPr lang="en-GB" sz="2000" dirty="0"/>
              <a:t>sediment packages that move and deform under the influence of gravity-</a:t>
            </a:r>
          </a:p>
          <a:p>
            <a:r>
              <a:rPr lang="en-GB" sz="2000" dirty="0"/>
              <a:t>Includes landslides, mudslides, submarine slides. Commonly form in multiple events</a:t>
            </a:r>
          </a:p>
        </p:txBody>
      </p:sp>
      <p:sp>
        <p:nvSpPr>
          <p:cNvPr id="44" name="TextBox 43">
            <a:extLst>
              <a:ext uri="{FF2B5EF4-FFF2-40B4-BE49-F238E27FC236}">
                <a16:creationId xmlns:a16="http://schemas.microsoft.com/office/drawing/2014/main" id="{52102931-BD17-BD47-B3E4-B2FEF79FC4C2}"/>
              </a:ext>
            </a:extLst>
          </p:cNvPr>
          <p:cNvSpPr txBox="1"/>
          <p:nvPr/>
        </p:nvSpPr>
        <p:spPr>
          <a:xfrm>
            <a:off x="310741" y="5726449"/>
            <a:ext cx="3902030" cy="1015663"/>
          </a:xfrm>
          <a:prstGeom prst="rect">
            <a:avLst/>
          </a:prstGeom>
          <a:noFill/>
        </p:spPr>
        <p:txBody>
          <a:bodyPr wrap="none" rtlCol="0">
            <a:spAutoFit/>
          </a:bodyPr>
          <a:lstStyle/>
          <a:p>
            <a:r>
              <a:rPr lang="en-US" sz="2000" b="1" dirty="0"/>
              <a:t>Caused by</a:t>
            </a:r>
            <a:r>
              <a:rPr lang="en-US" sz="2000" dirty="0"/>
              <a:t>: slope instability </a:t>
            </a:r>
          </a:p>
          <a:p>
            <a:r>
              <a:rPr lang="en-US" sz="2000" dirty="0"/>
              <a:t>(e.g. high rainfall, high pore fluid </a:t>
            </a:r>
          </a:p>
          <a:p>
            <a:r>
              <a:rPr lang="en-US" sz="2000" dirty="0"/>
              <a:t>pressure along slide surface)</a:t>
            </a:r>
          </a:p>
        </p:txBody>
      </p:sp>
      <p:pic>
        <p:nvPicPr>
          <p:cNvPr id="1030" name="Picture 6" descr="Holbeck Hall">
            <a:extLst>
              <a:ext uri="{FF2B5EF4-FFF2-40B4-BE49-F238E27FC236}">
                <a16:creationId xmlns:a16="http://schemas.microsoft.com/office/drawing/2014/main" id="{61F53A26-2D82-0C46-9883-D34CF7055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2771" y="1810378"/>
            <a:ext cx="6743700" cy="22479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141F781-E3D7-784E-9D92-61FAA19E8EBC}"/>
              </a:ext>
            </a:extLst>
          </p:cNvPr>
          <p:cNvSpPr txBox="1"/>
          <p:nvPr/>
        </p:nvSpPr>
        <p:spPr>
          <a:xfrm>
            <a:off x="2710542" y="2104714"/>
            <a:ext cx="1249060" cy="369332"/>
          </a:xfrm>
          <a:prstGeom prst="rect">
            <a:avLst/>
          </a:prstGeom>
          <a:noFill/>
        </p:spPr>
        <p:txBody>
          <a:bodyPr wrap="none" rtlCol="0">
            <a:spAutoFit/>
          </a:bodyPr>
          <a:lstStyle/>
          <a:p>
            <a:r>
              <a:rPr lang="en-US" dirty="0">
                <a:hlinkClick r:id="rId3"/>
              </a:rPr>
              <a:t>In the field</a:t>
            </a:r>
            <a:endParaRPr lang="en-US" dirty="0"/>
          </a:p>
        </p:txBody>
      </p:sp>
      <p:pic>
        <p:nvPicPr>
          <p:cNvPr id="14" name="Picture 5">
            <a:extLst>
              <a:ext uri="{FF2B5EF4-FFF2-40B4-BE49-F238E27FC236}">
                <a16:creationId xmlns:a16="http://schemas.microsoft.com/office/drawing/2014/main" id="{372EF5B9-82C9-7046-A998-3DF4387376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587" y="4212855"/>
            <a:ext cx="5978525" cy="24765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A571368-3162-D049-9273-974505270575}"/>
              </a:ext>
            </a:extLst>
          </p:cNvPr>
          <p:cNvSpPr txBox="1"/>
          <p:nvPr/>
        </p:nvSpPr>
        <p:spPr>
          <a:xfrm>
            <a:off x="2324091" y="4471738"/>
            <a:ext cx="2292359" cy="646331"/>
          </a:xfrm>
          <a:prstGeom prst="rect">
            <a:avLst/>
          </a:prstGeom>
          <a:noFill/>
        </p:spPr>
        <p:txBody>
          <a:bodyPr wrap="none" rtlCol="0">
            <a:spAutoFit/>
          </a:bodyPr>
          <a:lstStyle/>
          <a:p>
            <a:pPr algn="ctr"/>
            <a:r>
              <a:rPr lang="en-US" dirty="0"/>
              <a:t>In seismic data</a:t>
            </a:r>
          </a:p>
          <a:p>
            <a:pPr algn="ctr"/>
            <a:r>
              <a:rPr lang="en-US" dirty="0"/>
              <a:t>Offshore West Africa</a:t>
            </a:r>
          </a:p>
        </p:txBody>
      </p:sp>
    </p:spTree>
    <p:extLst>
      <p:ext uri="{BB962C8B-B14F-4D97-AF65-F5344CB8AC3E}">
        <p14:creationId xmlns:p14="http://schemas.microsoft.com/office/powerpoint/2010/main" val="225732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B079B0-E116-2148-AD71-756170655E08}"/>
              </a:ext>
            </a:extLst>
          </p:cNvPr>
          <p:cNvSpPr txBox="1">
            <a:spLocks/>
          </p:cNvSpPr>
          <p:nvPr/>
        </p:nvSpPr>
        <p:spPr bwMode="auto">
          <a:xfrm>
            <a:off x="268817" y="132821"/>
            <a:ext cx="8955616"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eaLnBrk="1" fontAlgn="base" hangingPunct="1">
              <a:spcBef>
                <a:spcPct val="0"/>
              </a:spcBef>
              <a:spcAft>
                <a:spcPct val="0"/>
              </a:spcAft>
              <a:defRPr sz="3200" b="1">
                <a:solidFill>
                  <a:schemeClr val="bg1"/>
                </a:solidFill>
                <a:latin typeface="Arial" charset="0"/>
                <a:cs typeface="Arial" charset="0"/>
              </a:defRPr>
            </a:lvl6pPr>
            <a:lvl7pPr marL="914400" algn="l" rtl="0" eaLnBrk="1" fontAlgn="base" hangingPunct="1">
              <a:spcBef>
                <a:spcPct val="0"/>
              </a:spcBef>
              <a:spcAft>
                <a:spcPct val="0"/>
              </a:spcAft>
              <a:defRPr sz="3200" b="1">
                <a:solidFill>
                  <a:schemeClr val="bg1"/>
                </a:solidFill>
                <a:latin typeface="Arial" charset="0"/>
                <a:cs typeface="Arial" charset="0"/>
              </a:defRPr>
            </a:lvl7pPr>
            <a:lvl8pPr marL="1371600" algn="l" rtl="0" eaLnBrk="1" fontAlgn="base" hangingPunct="1">
              <a:spcBef>
                <a:spcPct val="0"/>
              </a:spcBef>
              <a:spcAft>
                <a:spcPct val="0"/>
              </a:spcAft>
              <a:defRPr sz="3200" b="1">
                <a:solidFill>
                  <a:schemeClr val="bg1"/>
                </a:solidFill>
                <a:latin typeface="Arial" charset="0"/>
                <a:cs typeface="Arial" charset="0"/>
              </a:defRPr>
            </a:lvl8pPr>
            <a:lvl9pPr marL="1828800" algn="l" rtl="0" eaLnBrk="1" fontAlgn="base" hangingPunct="1">
              <a:spcBef>
                <a:spcPct val="0"/>
              </a:spcBef>
              <a:spcAft>
                <a:spcPct val="0"/>
              </a:spcAft>
              <a:defRPr sz="3200" b="1">
                <a:solidFill>
                  <a:schemeClr val="bg1"/>
                </a:solidFill>
                <a:latin typeface="Arial" charset="0"/>
                <a:cs typeface="Arial" charset="0"/>
              </a:defRPr>
            </a:lvl9pPr>
          </a:lstStyle>
          <a:p>
            <a:r>
              <a:rPr lang="en-US" kern="0" dirty="0"/>
              <a:t>Geological features in seismic data</a:t>
            </a:r>
          </a:p>
        </p:txBody>
      </p:sp>
      <p:pic>
        <p:nvPicPr>
          <p:cNvPr id="8" name="Picture 7" descr="Diagram&#10;&#10;Description automatically generated">
            <a:extLst>
              <a:ext uri="{FF2B5EF4-FFF2-40B4-BE49-F238E27FC236}">
                <a16:creationId xmlns:a16="http://schemas.microsoft.com/office/drawing/2014/main" id="{750607D8-91C5-2440-8EDD-204E30089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07" y="1386944"/>
            <a:ext cx="6176922" cy="4025900"/>
          </a:xfrm>
          <a:prstGeom prst="rect">
            <a:avLst/>
          </a:prstGeom>
        </p:spPr>
      </p:pic>
      <p:sp>
        <p:nvSpPr>
          <p:cNvPr id="10" name="TextBox 9">
            <a:extLst>
              <a:ext uri="{FF2B5EF4-FFF2-40B4-BE49-F238E27FC236}">
                <a16:creationId xmlns:a16="http://schemas.microsoft.com/office/drawing/2014/main" id="{F178F723-3DAA-484D-8908-EE2DF23EDCB5}"/>
              </a:ext>
            </a:extLst>
          </p:cNvPr>
          <p:cNvSpPr txBox="1"/>
          <p:nvPr/>
        </p:nvSpPr>
        <p:spPr>
          <a:xfrm>
            <a:off x="268817" y="6203576"/>
            <a:ext cx="2082621" cy="369332"/>
          </a:xfrm>
          <a:prstGeom prst="rect">
            <a:avLst/>
          </a:prstGeom>
          <a:noFill/>
        </p:spPr>
        <p:txBody>
          <a:bodyPr wrap="none" rtlCol="0">
            <a:spAutoFit/>
          </a:bodyPr>
          <a:lstStyle/>
          <a:p>
            <a:r>
              <a:rPr lang="en-US" dirty="0">
                <a:hlinkClick r:id="rId3"/>
              </a:rPr>
              <a:t>McNeill et al. 2019</a:t>
            </a:r>
            <a:endParaRPr lang="en-US" dirty="0"/>
          </a:p>
        </p:txBody>
      </p:sp>
      <p:pic>
        <p:nvPicPr>
          <p:cNvPr id="12" name="Picture 11" descr="Histogram&#10;&#10;Description automatically generated">
            <a:extLst>
              <a:ext uri="{FF2B5EF4-FFF2-40B4-BE49-F238E27FC236}">
                <a16:creationId xmlns:a16="http://schemas.microsoft.com/office/drawing/2014/main" id="{F9488D72-3754-6741-B5BB-B74B790FBA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912" y="1649129"/>
            <a:ext cx="7035800" cy="4025900"/>
          </a:xfrm>
          <a:prstGeom prst="rect">
            <a:avLst/>
          </a:prstGeom>
        </p:spPr>
      </p:pic>
      <p:sp>
        <p:nvSpPr>
          <p:cNvPr id="13" name="Rectangle 12">
            <a:extLst>
              <a:ext uri="{FF2B5EF4-FFF2-40B4-BE49-F238E27FC236}">
                <a16:creationId xmlns:a16="http://schemas.microsoft.com/office/drawing/2014/main" id="{ACD78FF3-C077-7A4C-8139-C551B5E57CAD}"/>
              </a:ext>
            </a:extLst>
          </p:cNvPr>
          <p:cNvSpPr/>
          <p:nvPr/>
        </p:nvSpPr>
        <p:spPr>
          <a:xfrm>
            <a:off x="0" y="1148978"/>
            <a:ext cx="6318367" cy="7351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6BD8495C-711C-9E4E-904F-CC9550594D36}"/>
              </a:ext>
            </a:extLst>
          </p:cNvPr>
          <p:cNvSpPr txBox="1"/>
          <p:nvPr/>
        </p:nvSpPr>
        <p:spPr>
          <a:xfrm>
            <a:off x="7093757" y="1333584"/>
            <a:ext cx="4173002" cy="369332"/>
          </a:xfrm>
          <a:prstGeom prst="rect">
            <a:avLst/>
          </a:prstGeom>
          <a:noFill/>
        </p:spPr>
        <p:txBody>
          <a:bodyPr wrap="none" rtlCol="0">
            <a:spAutoFit/>
          </a:bodyPr>
          <a:lstStyle/>
          <a:p>
            <a:r>
              <a:rPr lang="en-US" dirty="0"/>
              <a:t>Inactive </a:t>
            </a:r>
            <a:r>
              <a:rPr lang="en-US" b="1" dirty="0"/>
              <a:t>faults</a:t>
            </a:r>
            <a:r>
              <a:rPr lang="en-US" dirty="0"/>
              <a:t> from NW Shelf Australia</a:t>
            </a:r>
          </a:p>
        </p:txBody>
      </p:sp>
      <p:sp>
        <p:nvSpPr>
          <p:cNvPr id="15" name="TextBox 14">
            <a:extLst>
              <a:ext uri="{FF2B5EF4-FFF2-40B4-BE49-F238E27FC236}">
                <a16:creationId xmlns:a16="http://schemas.microsoft.com/office/drawing/2014/main" id="{CBAFD98B-DD47-2342-94D2-B9CCC2A991B6}"/>
              </a:ext>
            </a:extLst>
          </p:cNvPr>
          <p:cNvSpPr txBox="1"/>
          <p:nvPr/>
        </p:nvSpPr>
        <p:spPr>
          <a:xfrm>
            <a:off x="7093757" y="6286879"/>
            <a:ext cx="505267" cy="369332"/>
          </a:xfrm>
          <a:prstGeom prst="rect">
            <a:avLst/>
          </a:prstGeom>
          <a:noFill/>
        </p:spPr>
        <p:txBody>
          <a:bodyPr wrap="none" rtlCol="0">
            <a:spAutoFit/>
          </a:bodyPr>
          <a:lstStyle/>
          <a:p>
            <a:r>
              <a:rPr lang="en-US" dirty="0">
                <a:hlinkClick r:id="rId5"/>
              </a:rPr>
              <a:t>Ion</a:t>
            </a:r>
            <a:endParaRPr lang="en-US" dirty="0"/>
          </a:p>
        </p:txBody>
      </p:sp>
      <p:sp>
        <p:nvSpPr>
          <p:cNvPr id="16" name="Rectangle 15">
            <a:extLst>
              <a:ext uri="{FF2B5EF4-FFF2-40B4-BE49-F238E27FC236}">
                <a16:creationId xmlns:a16="http://schemas.microsoft.com/office/drawing/2014/main" id="{3152F7A3-6864-844D-B4E8-9E5B071996BB}"/>
              </a:ext>
            </a:extLst>
          </p:cNvPr>
          <p:cNvSpPr/>
          <p:nvPr/>
        </p:nvSpPr>
        <p:spPr>
          <a:xfrm>
            <a:off x="11546541" y="1386944"/>
            <a:ext cx="1918447" cy="41767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9" name="TextBox 8">
            <a:extLst>
              <a:ext uri="{FF2B5EF4-FFF2-40B4-BE49-F238E27FC236}">
                <a16:creationId xmlns:a16="http://schemas.microsoft.com/office/drawing/2014/main" id="{0A7AF966-E089-0641-9859-B982EC8EFB05}"/>
              </a:ext>
            </a:extLst>
          </p:cNvPr>
          <p:cNvSpPr txBox="1"/>
          <p:nvPr/>
        </p:nvSpPr>
        <p:spPr>
          <a:xfrm>
            <a:off x="462768" y="1331865"/>
            <a:ext cx="5647700" cy="369332"/>
          </a:xfrm>
          <a:prstGeom prst="rect">
            <a:avLst/>
          </a:prstGeom>
          <a:noFill/>
        </p:spPr>
        <p:txBody>
          <a:bodyPr wrap="none" rtlCol="0">
            <a:spAutoFit/>
          </a:bodyPr>
          <a:lstStyle/>
          <a:p>
            <a:r>
              <a:rPr lang="en-US" dirty="0"/>
              <a:t>Active </a:t>
            </a:r>
            <a:r>
              <a:rPr lang="en-US" b="1" dirty="0"/>
              <a:t>faults</a:t>
            </a:r>
            <a:r>
              <a:rPr lang="en-US" dirty="0"/>
              <a:t> from the Gulf of Corinth, Central Greece</a:t>
            </a:r>
          </a:p>
        </p:txBody>
      </p:sp>
      <p:sp>
        <p:nvSpPr>
          <p:cNvPr id="17" name="TextBox 16">
            <a:extLst>
              <a:ext uri="{FF2B5EF4-FFF2-40B4-BE49-F238E27FC236}">
                <a16:creationId xmlns:a16="http://schemas.microsoft.com/office/drawing/2014/main" id="{25883CA3-1896-4244-9119-C86250882E0D}"/>
              </a:ext>
            </a:extLst>
          </p:cNvPr>
          <p:cNvSpPr txBox="1"/>
          <p:nvPr/>
        </p:nvSpPr>
        <p:spPr>
          <a:xfrm>
            <a:off x="462768" y="5412844"/>
            <a:ext cx="5912837" cy="369332"/>
          </a:xfrm>
          <a:prstGeom prst="rect">
            <a:avLst/>
          </a:prstGeom>
          <a:noFill/>
        </p:spPr>
        <p:txBody>
          <a:bodyPr wrap="none" rtlCol="0">
            <a:spAutoFit/>
          </a:bodyPr>
          <a:lstStyle/>
          <a:p>
            <a:r>
              <a:rPr lang="en-US" dirty="0"/>
              <a:t>Faults extend to the surface and offset young sediments</a:t>
            </a:r>
          </a:p>
        </p:txBody>
      </p:sp>
      <p:sp>
        <p:nvSpPr>
          <p:cNvPr id="18" name="TextBox 17">
            <a:extLst>
              <a:ext uri="{FF2B5EF4-FFF2-40B4-BE49-F238E27FC236}">
                <a16:creationId xmlns:a16="http://schemas.microsoft.com/office/drawing/2014/main" id="{47FFA8EF-695A-F746-A226-BAC02AA2824B}"/>
              </a:ext>
            </a:extLst>
          </p:cNvPr>
          <p:cNvSpPr txBox="1"/>
          <p:nvPr/>
        </p:nvSpPr>
        <p:spPr>
          <a:xfrm>
            <a:off x="6954726" y="5524416"/>
            <a:ext cx="4916731" cy="646331"/>
          </a:xfrm>
          <a:prstGeom prst="rect">
            <a:avLst/>
          </a:prstGeom>
          <a:noFill/>
        </p:spPr>
        <p:txBody>
          <a:bodyPr wrap="none" rtlCol="0">
            <a:spAutoFit/>
          </a:bodyPr>
          <a:lstStyle/>
          <a:p>
            <a:r>
              <a:rPr lang="en-US" dirty="0"/>
              <a:t>Faults are buried and haven’t deformed recent</a:t>
            </a:r>
          </a:p>
          <a:p>
            <a:r>
              <a:rPr lang="en-US" dirty="0"/>
              <a:t>sediments</a:t>
            </a:r>
          </a:p>
        </p:txBody>
      </p:sp>
      <p:sp>
        <p:nvSpPr>
          <p:cNvPr id="19" name="TextBox 18">
            <a:extLst>
              <a:ext uri="{FF2B5EF4-FFF2-40B4-BE49-F238E27FC236}">
                <a16:creationId xmlns:a16="http://schemas.microsoft.com/office/drawing/2014/main" id="{2D1466B2-4303-6946-BF74-F052BDB463D4}"/>
              </a:ext>
            </a:extLst>
          </p:cNvPr>
          <p:cNvSpPr txBox="1"/>
          <p:nvPr/>
        </p:nvSpPr>
        <p:spPr>
          <a:xfrm>
            <a:off x="3615110" y="6203576"/>
            <a:ext cx="2133918" cy="369332"/>
          </a:xfrm>
          <a:prstGeom prst="rect">
            <a:avLst/>
          </a:prstGeom>
          <a:noFill/>
        </p:spPr>
        <p:txBody>
          <a:bodyPr wrap="none" rtlCol="0">
            <a:spAutoFit/>
          </a:bodyPr>
          <a:lstStyle/>
          <a:p>
            <a:r>
              <a:rPr lang="en-US" dirty="0">
                <a:solidFill>
                  <a:srgbClr val="FF0000"/>
                </a:solidFill>
              </a:rPr>
              <a:t>Earthquake hazard</a:t>
            </a:r>
          </a:p>
        </p:txBody>
      </p:sp>
      <p:sp>
        <p:nvSpPr>
          <p:cNvPr id="24" name="TextBox 23">
            <a:extLst>
              <a:ext uri="{FF2B5EF4-FFF2-40B4-BE49-F238E27FC236}">
                <a16:creationId xmlns:a16="http://schemas.microsoft.com/office/drawing/2014/main" id="{227ACFAF-6554-104B-9182-48E6A5314681}"/>
              </a:ext>
            </a:extLst>
          </p:cNvPr>
          <p:cNvSpPr txBox="1"/>
          <p:nvPr/>
        </p:nvSpPr>
        <p:spPr>
          <a:xfrm>
            <a:off x="8083670" y="6209635"/>
            <a:ext cx="3839513" cy="369332"/>
          </a:xfrm>
          <a:prstGeom prst="rect">
            <a:avLst/>
          </a:prstGeom>
          <a:noFill/>
        </p:spPr>
        <p:txBody>
          <a:bodyPr wrap="none" rtlCol="0">
            <a:spAutoFit/>
          </a:bodyPr>
          <a:lstStyle/>
          <a:p>
            <a:r>
              <a:rPr lang="en-US" dirty="0">
                <a:solidFill>
                  <a:srgbClr val="FF0000"/>
                </a:solidFill>
              </a:rPr>
              <a:t>Not a significant Earthquake hazard</a:t>
            </a:r>
          </a:p>
        </p:txBody>
      </p:sp>
    </p:spTree>
    <p:extLst>
      <p:ext uri="{BB962C8B-B14F-4D97-AF65-F5344CB8AC3E}">
        <p14:creationId xmlns:p14="http://schemas.microsoft.com/office/powerpoint/2010/main" val="125654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414E-A9A3-8242-A8A9-9F3F345E3AEB}"/>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CDEF4FF-D942-4144-9136-0A6133A04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2188" y="3155505"/>
            <a:ext cx="5510212" cy="22352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DF2FE68-896E-154B-92BA-812119193E7F}"/>
              </a:ext>
            </a:extLst>
          </p:cNvPr>
          <p:cNvSpPr txBox="1"/>
          <p:nvPr/>
        </p:nvSpPr>
        <p:spPr>
          <a:xfrm>
            <a:off x="2863707" y="2340799"/>
            <a:ext cx="458780" cy="584775"/>
          </a:xfrm>
          <a:prstGeom prst="rect">
            <a:avLst/>
          </a:prstGeom>
          <a:noFill/>
        </p:spPr>
        <p:txBody>
          <a:bodyPr wrap="none" rtlCol="0">
            <a:spAutoFit/>
          </a:bodyPr>
          <a:lstStyle/>
          <a:p>
            <a:r>
              <a:rPr lang="en-US" sz="3200" dirty="0"/>
              <a:t>A</a:t>
            </a:r>
          </a:p>
        </p:txBody>
      </p:sp>
      <p:sp>
        <p:nvSpPr>
          <p:cNvPr id="7" name="TextBox 6">
            <a:extLst>
              <a:ext uri="{FF2B5EF4-FFF2-40B4-BE49-F238E27FC236}">
                <a16:creationId xmlns:a16="http://schemas.microsoft.com/office/drawing/2014/main" id="{665BAB73-B1CC-934A-997E-2519AFE71F76}"/>
              </a:ext>
            </a:extLst>
          </p:cNvPr>
          <p:cNvSpPr txBox="1"/>
          <p:nvPr/>
        </p:nvSpPr>
        <p:spPr>
          <a:xfrm>
            <a:off x="8403780" y="2371576"/>
            <a:ext cx="423514" cy="523220"/>
          </a:xfrm>
          <a:prstGeom prst="rect">
            <a:avLst/>
          </a:prstGeom>
          <a:noFill/>
        </p:spPr>
        <p:txBody>
          <a:bodyPr wrap="none" rtlCol="0">
            <a:spAutoFit/>
          </a:bodyPr>
          <a:lstStyle/>
          <a:p>
            <a:r>
              <a:rPr lang="en-US" sz="2800" dirty="0"/>
              <a:t>B</a:t>
            </a:r>
          </a:p>
        </p:txBody>
      </p:sp>
      <p:pic>
        <p:nvPicPr>
          <p:cNvPr id="11" name="Picture 10" descr="Graphical user interface, text&#10;&#10;Description automatically generated">
            <a:extLst>
              <a:ext uri="{FF2B5EF4-FFF2-40B4-BE49-F238E27FC236}">
                <a16:creationId xmlns:a16="http://schemas.microsoft.com/office/drawing/2014/main" id="{90CD563D-EFF9-EF45-A4FE-4BEBC3157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13" y="767580"/>
            <a:ext cx="7340600" cy="1549400"/>
          </a:xfrm>
          <a:prstGeom prst="rect">
            <a:avLst/>
          </a:prstGeom>
        </p:spPr>
      </p:pic>
      <p:pic>
        <p:nvPicPr>
          <p:cNvPr id="10" name="Picture 9">
            <a:extLst>
              <a:ext uri="{FF2B5EF4-FFF2-40B4-BE49-F238E27FC236}">
                <a16:creationId xmlns:a16="http://schemas.microsoft.com/office/drawing/2014/main" id="{21E21823-0E7D-E948-A3B3-60953F97EC2F}"/>
              </a:ext>
            </a:extLst>
          </p:cNvPr>
          <p:cNvPicPr>
            <a:picLocks noChangeAspect="1" noChangeArrowheads="1"/>
          </p:cNvPicPr>
          <p:nvPr/>
        </p:nvPicPr>
        <p:blipFill>
          <a:blip r:embed="rId4" cstate="print"/>
          <a:srcRect/>
          <a:stretch>
            <a:fillRect/>
          </a:stretch>
        </p:blipFill>
        <p:spPr bwMode="auto">
          <a:xfrm>
            <a:off x="206213" y="3173058"/>
            <a:ext cx="5378450" cy="1761301"/>
          </a:xfrm>
          <a:prstGeom prst="rect">
            <a:avLst/>
          </a:prstGeom>
          <a:noFill/>
          <a:ln w="9525">
            <a:solidFill>
              <a:schemeClr val="bg1"/>
            </a:solidFill>
            <a:miter lim="800000"/>
            <a:headEnd/>
            <a:tailEnd/>
          </a:ln>
        </p:spPr>
      </p:pic>
      <p:sp>
        <p:nvSpPr>
          <p:cNvPr id="3" name="TextBox 2">
            <a:extLst>
              <a:ext uri="{FF2B5EF4-FFF2-40B4-BE49-F238E27FC236}">
                <a16:creationId xmlns:a16="http://schemas.microsoft.com/office/drawing/2014/main" id="{5982BCDF-2C9A-8A4F-9777-6B13984FFE3C}"/>
              </a:ext>
            </a:extLst>
          </p:cNvPr>
          <p:cNvSpPr txBox="1"/>
          <p:nvPr/>
        </p:nvSpPr>
        <p:spPr>
          <a:xfrm>
            <a:off x="332509" y="6090420"/>
            <a:ext cx="10596170" cy="400110"/>
          </a:xfrm>
          <a:prstGeom prst="rect">
            <a:avLst/>
          </a:prstGeom>
          <a:noFill/>
        </p:spPr>
        <p:txBody>
          <a:bodyPr wrap="none" rtlCol="0">
            <a:spAutoFit/>
          </a:bodyPr>
          <a:lstStyle/>
          <a:p>
            <a:r>
              <a:rPr lang="en-US" sz="2000" dirty="0"/>
              <a:t>Describing what you see is more important than knowing the name of a geological feature…</a:t>
            </a:r>
          </a:p>
        </p:txBody>
      </p:sp>
    </p:spTree>
    <p:extLst>
      <p:ext uri="{BB962C8B-B14F-4D97-AF65-F5344CB8AC3E}">
        <p14:creationId xmlns:p14="http://schemas.microsoft.com/office/powerpoint/2010/main" val="3147946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897A9-C2C9-8C48-B40A-8B6A4CCFA9C4}"/>
              </a:ext>
            </a:extLst>
          </p:cNvPr>
          <p:cNvSpPr>
            <a:spLocks noGrp="1"/>
          </p:cNvSpPr>
          <p:nvPr>
            <p:ph type="title"/>
          </p:nvPr>
        </p:nvSpPr>
        <p:spPr/>
        <p:txBody>
          <a:bodyPr/>
          <a:lstStyle/>
          <a:p>
            <a:r>
              <a:rPr lang="en-US" dirty="0"/>
              <a:t>Seismic interpretation deliverables</a:t>
            </a:r>
          </a:p>
        </p:txBody>
      </p:sp>
      <p:sp>
        <p:nvSpPr>
          <p:cNvPr id="3" name="Content Placeholder 2">
            <a:extLst>
              <a:ext uri="{FF2B5EF4-FFF2-40B4-BE49-F238E27FC236}">
                <a16:creationId xmlns:a16="http://schemas.microsoft.com/office/drawing/2014/main" id="{9B1CA3E9-FF04-A943-A010-5C33F82EF3EC}"/>
              </a:ext>
            </a:extLst>
          </p:cNvPr>
          <p:cNvSpPr>
            <a:spLocks noGrp="1"/>
          </p:cNvSpPr>
          <p:nvPr>
            <p:ph idx="1"/>
          </p:nvPr>
        </p:nvSpPr>
        <p:spPr>
          <a:xfrm>
            <a:off x="609600" y="1306287"/>
            <a:ext cx="11319164" cy="4525963"/>
          </a:xfrm>
        </p:spPr>
        <p:txBody>
          <a:bodyPr/>
          <a:lstStyle/>
          <a:p>
            <a:r>
              <a:rPr lang="en-US" dirty="0"/>
              <a:t>Time/depth-structure maps</a:t>
            </a:r>
          </a:p>
          <a:p>
            <a:r>
              <a:rPr lang="en-US" dirty="0"/>
              <a:t>Fault sticks</a:t>
            </a:r>
          </a:p>
          <a:p>
            <a:r>
              <a:rPr lang="en-US" dirty="0"/>
              <a:t>Maps of seismic facies (and ideally lithology/physical properties)</a:t>
            </a:r>
          </a:p>
          <a:p>
            <a:pPr marL="0" indent="0">
              <a:buNone/>
            </a:pPr>
            <a:endParaRPr lang="en-US" dirty="0"/>
          </a:p>
          <a:p>
            <a:pPr marL="0" indent="0">
              <a:buNone/>
            </a:pPr>
            <a:r>
              <a:rPr lang="en-US" dirty="0"/>
              <a:t>Attempts are being made to automate all of these processes</a:t>
            </a:r>
          </a:p>
        </p:txBody>
      </p:sp>
    </p:spTree>
    <p:extLst>
      <p:ext uri="{BB962C8B-B14F-4D97-AF65-F5344CB8AC3E}">
        <p14:creationId xmlns:p14="http://schemas.microsoft.com/office/powerpoint/2010/main" val="1175861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Structure Maps</a:t>
            </a:r>
          </a:p>
        </p:txBody>
      </p:sp>
      <p:pic>
        <p:nvPicPr>
          <p:cNvPr id="4" name="Picture 5" descr="2c"/>
          <p:cNvPicPr>
            <a:picLocks noChangeAspect="1" noChangeArrowheads="1"/>
          </p:cNvPicPr>
          <p:nvPr/>
        </p:nvPicPr>
        <p:blipFill>
          <a:blip r:embed="rId3" cstate="print"/>
          <a:srcRect/>
          <a:stretch>
            <a:fillRect/>
          </a:stretch>
        </p:blipFill>
        <p:spPr bwMode="auto">
          <a:xfrm>
            <a:off x="1600200" y="838200"/>
            <a:ext cx="3546311" cy="5867400"/>
          </a:xfrm>
          <a:prstGeom prst="rect">
            <a:avLst/>
          </a:prstGeom>
          <a:noFill/>
          <a:ln w="9525">
            <a:solidFill>
              <a:schemeClr val="bg1"/>
            </a:solidFill>
            <a:miter lim="800000"/>
            <a:headEnd/>
            <a:tailEnd/>
          </a:ln>
        </p:spPr>
      </p:pic>
      <p:pic>
        <p:nvPicPr>
          <p:cNvPr id="5" name="Picture 6" descr="1a"/>
          <p:cNvPicPr>
            <a:picLocks noChangeAspect="1" noChangeArrowheads="1"/>
          </p:cNvPicPr>
          <p:nvPr/>
        </p:nvPicPr>
        <p:blipFill>
          <a:blip r:embed="rId4" cstate="print"/>
          <a:srcRect/>
          <a:stretch>
            <a:fillRect/>
          </a:stretch>
        </p:blipFill>
        <p:spPr bwMode="auto">
          <a:xfrm>
            <a:off x="5334000" y="838200"/>
            <a:ext cx="5175113" cy="4038600"/>
          </a:xfrm>
          <a:prstGeom prst="rect">
            <a:avLst/>
          </a:prstGeom>
          <a:noFill/>
          <a:ln w="9525">
            <a:solidFill>
              <a:schemeClr val="bg1"/>
            </a:solidFill>
            <a:miter lim="800000"/>
            <a:headEnd/>
            <a:tailEnd/>
          </a:ln>
        </p:spPr>
      </p:pic>
      <p:sp>
        <p:nvSpPr>
          <p:cNvPr id="6" name="TextBox 5"/>
          <p:cNvSpPr txBox="1"/>
          <p:nvPr/>
        </p:nvSpPr>
        <p:spPr>
          <a:xfrm>
            <a:off x="9259278" y="4509477"/>
            <a:ext cx="636713" cy="261610"/>
          </a:xfrm>
          <a:prstGeom prst="rect">
            <a:avLst/>
          </a:prstGeom>
          <a:solidFill>
            <a:schemeClr val="bg1"/>
          </a:solidFill>
          <a:ln>
            <a:solidFill>
              <a:schemeClr val="tx1"/>
            </a:solidFill>
          </a:ln>
        </p:spPr>
        <p:txBody>
          <a:bodyPr wrap="none" rtlCol="0">
            <a:spAutoFit/>
          </a:bodyPr>
          <a:lstStyle/>
          <a:p>
            <a:r>
              <a:rPr lang="en-GB" sz="1050" b="1" dirty="0"/>
              <a:t>c. 5 km</a:t>
            </a:r>
          </a:p>
        </p:txBody>
      </p:sp>
      <p:sp>
        <p:nvSpPr>
          <p:cNvPr id="7" name="Rectangle 3"/>
          <p:cNvSpPr txBox="1">
            <a:spLocks noChangeArrowheads="1"/>
          </p:cNvSpPr>
          <p:nvPr/>
        </p:nvSpPr>
        <p:spPr bwMode="auto">
          <a:xfrm>
            <a:off x="5257799" y="4876800"/>
            <a:ext cx="6760029" cy="182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just" eaLnBrk="1" hangingPunct="1">
              <a:spcBef>
                <a:spcPct val="20000"/>
              </a:spcBef>
              <a:buFontTx/>
              <a:buChar char="•"/>
              <a:defRPr/>
            </a:pPr>
            <a:r>
              <a:rPr lang="en-GB" kern="0" dirty="0">
                <a:latin typeface="+mn-lt"/>
                <a:cs typeface="+mn-cs"/>
              </a:rPr>
              <a:t>The </a:t>
            </a:r>
            <a:r>
              <a:rPr lang="en-GB" b="1" u="sng" kern="0" dirty="0">
                <a:latin typeface="+mn-lt"/>
                <a:cs typeface="+mn-cs"/>
              </a:rPr>
              <a:t>key</a:t>
            </a:r>
            <a:r>
              <a:rPr lang="en-GB" kern="0" dirty="0">
                <a:latin typeface="+mn-lt"/>
                <a:cs typeface="+mn-cs"/>
              </a:rPr>
              <a:t> seismic deliverable</a:t>
            </a:r>
          </a:p>
          <a:p>
            <a:pPr marL="342900" indent="-342900" algn="just" eaLnBrk="1" hangingPunct="1">
              <a:spcBef>
                <a:spcPct val="20000"/>
              </a:spcBef>
              <a:buFontTx/>
              <a:buChar char="•"/>
              <a:defRPr/>
            </a:pPr>
            <a:r>
              <a:rPr lang="en-GB" kern="0" dirty="0">
                <a:latin typeface="+mn-lt"/>
                <a:cs typeface="+mn-cs"/>
              </a:rPr>
              <a:t>Can be either in time (time-structure map generated from time-migrated data) or in depth (depth map generated from depth-converted seismic data)</a:t>
            </a:r>
          </a:p>
          <a:p>
            <a:pPr marL="342900" indent="-342900" algn="just" eaLnBrk="1" hangingPunct="1">
              <a:spcBef>
                <a:spcPct val="20000"/>
              </a:spcBef>
              <a:buFontTx/>
              <a:buChar char="•"/>
              <a:defRPr/>
            </a:pPr>
            <a:r>
              <a:rPr lang="en-GB" kern="0" dirty="0">
                <a:latin typeface="+mn-lt"/>
              </a:rPr>
              <a:t>Can be displayed in 2D or 3D</a:t>
            </a:r>
          </a:p>
        </p:txBody>
      </p:sp>
    </p:spTree>
    <p:extLst>
      <p:ext uri="{BB962C8B-B14F-4D97-AF65-F5344CB8AC3E}">
        <p14:creationId xmlns:p14="http://schemas.microsoft.com/office/powerpoint/2010/main" val="180992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Picking Techniques</a:t>
            </a:r>
          </a:p>
        </p:txBody>
      </p:sp>
      <p:pic>
        <p:nvPicPr>
          <p:cNvPr id="4" name="Picture 6"/>
          <p:cNvPicPr>
            <a:picLocks noChangeAspect="1" noChangeArrowheads="1"/>
          </p:cNvPicPr>
          <p:nvPr/>
        </p:nvPicPr>
        <p:blipFill>
          <a:blip r:embed="rId3" cstate="print"/>
          <a:srcRect/>
          <a:stretch>
            <a:fillRect/>
          </a:stretch>
        </p:blipFill>
        <p:spPr bwMode="auto">
          <a:xfrm>
            <a:off x="1676401" y="838200"/>
            <a:ext cx="8812357" cy="4114800"/>
          </a:xfrm>
          <a:prstGeom prst="rect">
            <a:avLst/>
          </a:prstGeom>
          <a:noFill/>
          <a:ln w="19050">
            <a:solidFill>
              <a:schemeClr val="bg1"/>
            </a:solidFill>
            <a:miter lim="800000"/>
            <a:headEnd/>
            <a:tailEnd/>
          </a:ln>
        </p:spPr>
      </p:pic>
      <p:sp>
        <p:nvSpPr>
          <p:cNvPr id="5" name="Rectangle 8"/>
          <p:cNvSpPr>
            <a:spLocks noChangeArrowheads="1"/>
          </p:cNvSpPr>
          <p:nvPr/>
        </p:nvSpPr>
        <p:spPr bwMode="auto">
          <a:xfrm>
            <a:off x="1676401" y="5027474"/>
            <a:ext cx="8785225" cy="1754326"/>
          </a:xfrm>
          <a:prstGeom prst="rect">
            <a:avLst/>
          </a:prstGeom>
          <a:noFill/>
          <a:ln w="9525">
            <a:noFill/>
            <a:miter lim="800000"/>
            <a:headEnd/>
            <a:tailEnd/>
          </a:ln>
        </p:spPr>
        <p:txBody>
          <a:bodyPr>
            <a:spAutoFit/>
          </a:bodyPr>
          <a:lstStyle/>
          <a:p>
            <a:pPr algn="just">
              <a:spcBef>
                <a:spcPct val="20000"/>
              </a:spcBef>
            </a:pPr>
            <a:r>
              <a:rPr lang="en-GB" dirty="0"/>
              <a:t>Manual or point-picking is a common method available on any interpretation platform. This is simply a point-and-click method and gives the interpreter full control over the location of the interpreted seismic horizons and is very useful in noisy datasets (see below). However, in this example to the left the interpretation does not sit directly on the reflection event of interest; this may result in some important geometric details being lost…</a:t>
            </a:r>
          </a:p>
        </p:txBody>
      </p:sp>
    </p:spTree>
    <p:extLst>
      <p:ext uri="{BB962C8B-B14F-4D97-AF65-F5344CB8AC3E}">
        <p14:creationId xmlns:p14="http://schemas.microsoft.com/office/powerpoint/2010/main" val="939594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1" y="719138"/>
            <a:ext cx="9144000" cy="6138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18" name="Title 1"/>
          <p:cNvSpPr>
            <a:spLocks noGrp="1"/>
          </p:cNvSpPr>
          <p:nvPr>
            <p:ph type="title"/>
          </p:nvPr>
        </p:nvSpPr>
        <p:spPr/>
        <p:txBody>
          <a:bodyPr/>
          <a:lstStyle/>
          <a:p>
            <a:r>
              <a:rPr lang="en-GB" altLang="en-US" dirty="0"/>
              <a:t>Picking techniques</a:t>
            </a:r>
          </a:p>
        </p:txBody>
      </p:sp>
      <p:pic>
        <p:nvPicPr>
          <p:cNvPr id="921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4463" y="838201"/>
            <a:ext cx="6113462" cy="411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20" name="Rectangle 7"/>
          <p:cNvSpPr>
            <a:spLocks noChangeArrowheads="1"/>
          </p:cNvSpPr>
          <p:nvPr/>
        </p:nvSpPr>
        <p:spPr bwMode="auto">
          <a:xfrm>
            <a:off x="1524001" y="5067300"/>
            <a:ext cx="8785225"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spcBef>
                <a:spcPct val="20000"/>
              </a:spcBef>
            </a:pPr>
            <a:r>
              <a:rPr lang="en-GB" altLang="en-US" dirty="0">
                <a:latin typeface="+mn-lt"/>
              </a:rPr>
              <a:t>In this example it would be preferable to utilise an automatic waveform tracking approach. In this method the software searches in a “window” centred around the previously picked point and chooses (if found) the seismic event which corresponds most closely to the first point. </a:t>
            </a:r>
          </a:p>
        </p:txBody>
      </p:sp>
    </p:spTree>
    <p:extLst>
      <p:ext uri="{BB962C8B-B14F-4D97-AF65-F5344CB8AC3E}">
        <p14:creationId xmlns:p14="http://schemas.microsoft.com/office/powerpoint/2010/main" val="1610736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86180-E4CF-934A-9F4D-BD311FAE0C21}"/>
              </a:ext>
            </a:extLst>
          </p:cNvPr>
          <p:cNvSpPr>
            <a:spLocks noGrp="1"/>
          </p:cNvSpPr>
          <p:nvPr>
            <p:ph type="title"/>
          </p:nvPr>
        </p:nvSpPr>
        <p:spPr/>
        <p:txBody>
          <a:bodyPr/>
          <a:lstStyle/>
          <a:p>
            <a:r>
              <a:rPr lang="en-US" dirty="0"/>
              <a:t>Module outline</a:t>
            </a:r>
          </a:p>
        </p:txBody>
      </p:sp>
      <p:sp>
        <p:nvSpPr>
          <p:cNvPr id="3" name="Content Placeholder 2">
            <a:extLst>
              <a:ext uri="{FF2B5EF4-FFF2-40B4-BE49-F238E27FC236}">
                <a16:creationId xmlns:a16="http://schemas.microsoft.com/office/drawing/2014/main" id="{C89F3E08-CE9F-FA42-B54F-79524293E474}"/>
              </a:ext>
            </a:extLst>
          </p:cNvPr>
          <p:cNvSpPr>
            <a:spLocks noGrp="1"/>
          </p:cNvSpPr>
          <p:nvPr>
            <p:ph idx="1"/>
          </p:nvPr>
        </p:nvSpPr>
        <p:spPr>
          <a:xfrm>
            <a:off x="400595" y="1064418"/>
            <a:ext cx="10972800" cy="4525963"/>
          </a:xfrm>
        </p:spPr>
        <p:txBody>
          <a:bodyPr/>
          <a:lstStyle/>
          <a:p>
            <a:pPr marL="0" indent="0">
              <a:buNone/>
            </a:pPr>
            <a:r>
              <a:rPr lang="en-US" sz="2800" b="1" dirty="0"/>
              <a:t>Day 2 morning- </a:t>
            </a:r>
            <a:r>
              <a:rPr lang="en-US" sz="2800" b="1" dirty="0" err="1"/>
              <a:t>Visualising</a:t>
            </a:r>
            <a:r>
              <a:rPr lang="en-US" sz="2800" b="1" dirty="0"/>
              <a:t> and interpreting seismic data</a:t>
            </a:r>
          </a:p>
          <a:p>
            <a:pPr marL="0" indent="0">
              <a:buNone/>
            </a:pPr>
            <a:r>
              <a:rPr lang="en-US" sz="2800" dirty="0">
                <a:solidFill>
                  <a:schemeClr val="tx1"/>
                </a:solidFill>
              </a:rPr>
              <a:t>Lecture 4: The SEGY data convention and where to find data</a:t>
            </a:r>
          </a:p>
          <a:p>
            <a:pPr marL="0" indent="0">
              <a:buNone/>
            </a:pPr>
            <a:r>
              <a:rPr lang="en-US" sz="2800" dirty="0">
                <a:solidFill>
                  <a:srgbClr val="FF0000"/>
                </a:solidFill>
              </a:rPr>
              <a:t>Lecture 5: How to interpret seismic data</a:t>
            </a:r>
          </a:p>
          <a:p>
            <a:pPr marL="0" indent="0">
              <a:buNone/>
            </a:pPr>
            <a:r>
              <a:rPr lang="en-US" sz="2800" dirty="0"/>
              <a:t>Lecture 6: Seismic attribute analysis and machine learning (future outlook)</a:t>
            </a:r>
          </a:p>
          <a:p>
            <a:pPr marL="514350" indent="-514350">
              <a:buAutoNum type="arabicParenR"/>
            </a:pPr>
            <a:endParaRPr lang="en-US" sz="2800" dirty="0"/>
          </a:p>
          <a:p>
            <a:pPr marL="0" indent="0">
              <a:buNone/>
            </a:pPr>
            <a:r>
              <a:rPr lang="en-US" sz="2800" b="1" dirty="0"/>
              <a:t>Day 2 afternoon- Exercises</a:t>
            </a:r>
          </a:p>
          <a:p>
            <a:pPr marL="0" indent="0">
              <a:buNone/>
            </a:pPr>
            <a:r>
              <a:rPr lang="en-US" sz="2800" dirty="0"/>
              <a:t>Exercise 3: Reading SEGY data and visualizing 3D data</a:t>
            </a:r>
          </a:p>
          <a:p>
            <a:pPr marL="0" indent="0">
              <a:buNone/>
            </a:pPr>
            <a:r>
              <a:rPr lang="en-US" sz="2800" dirty="0"/>
              <a:t>Exercise 4: Calculating seismic attributes</a:t>
            </a:r>
          </a:p>
          <a:p>
            <a:pPr marL="0" indent="0">
              <a:buNone/>
            </a:pPr>
            <a:endParaRPr lang="en-US" sz="1100" dirty="0"/>
          </a:p>
          <a:p>
            <a:pPr marL="0" indent="0">
              <a:buNone/>
            </a:pPr>
            <a:r>
              <a:rPr lang="en-US" sz="2400" dirty="0"/>
              <a:t>Quick introduction to the assessment on 3</a:t>
            </a:r>
            <a:r>
              <a:rPr lang="en-US" sz="2400" baseline="30000" dirty="0"/>
              <a:t>rd</a:t>
            </a:r>
            <a:r>
              <a:rPr lang="en-US" sz="2400" dirty="0"/>
              <a:t> Dec</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4213195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Picking Techniques</a:t>
            </a:r>
          </a:p>
        </p:txBody>
      </p:sp>
      <p:pic>
        <p:nvPicPr>
          <p:cNvPr id="4" name="Picture 5"/>
          <p:cNvPicPr>
            <a:picLocks noChangeAspect="1" noChangeArrowheads="1"/>
          </p:cNvPicPr>
          <p:nvPr/>
        </p:nvPicPr>
        <p:blipFill>
          <a:blip r:embed="rId3" cstate="print"/>
          <a:srcRect/>
          <a:stretch>
            <a:fillRect/>
          </a:stretch>
        </p:blipFill>
        <p:spPr bwMode="auto">
          <a:xfrm>
            <a:off x="2684462" y="838200"/>
            <a:ext cx="6112737" cy="4118764"/>
          </a:xfrm>
          <a:prstGeom prst="rect">
            <a:avLst/>
          </a:prstGeom>
          <a:noFill/>
          <a:ln w="9525">
            <a:noFill/>
            <a:miter lim="800000"/>
            <a:headEnd/>
            <a:tailEnd/>
          </a:ln>
        </p:spPr>
      </p:pic>
      <p:pic>
        <p:nvPicPr>
          <p:cNvPr id="5" name="Picture 8"/>
          <p:cNvPicPr>
            <a:picLocks noChangeAspect="1" noChangeArrowheads="1"/>
          </p:cNvPicPr>
          <p:nvPr/>
        </p:nvPicPr>
        <p:blipFill>
          <a:blip r:embed="rId4" cstate="print"/>
          <a:srcRect/>
          <a:stretch>
            <a:fillRect/>
          </a:stretch>
        </p:blipFill>
        <p:spPr bwMode="auto">
          <a:xfrm>
            <a:off x="1676400" y="838200"/>
            <a:ext cx="8812332" cy="4114800"/>
          </a:xfrm>
          <a:prstGeom prst="rect">
            <a:avLst/>
          </a:prstGeom>
          <a:noFill/>
          <a:ln w="9525">
            <a:noFill/>
            <a:miter lim="800000"/>
            <a:headEnd/>
            <a:tailEnd/>
          </a:ln>
        </p:spPr>
      </p:pic>
      <p:pic>
        <p:nvPicPr>
          <p:cNvPr id="6" name="Picture 6"/>
          <p:cNvPicPr>
            <a:picLocks noChangeAspect="1" noChangeArrowheads="1"/>
          </p:cNvPicPr>
          <p:nvPr/>
        </p:nvPicPr>
        <p:blipFill>
          <a:blip r:embed="rId5" cstate="print"/>
          <a:srcRect/>
          <a:stretch>
            <a:fillRect/>
          </a:stretch>
        </p:blipFill>
        <p:spPr bwMode="auto">
          <a:xfrm>
            <a:off x="1676400" y="838200"/>
            <a:ext cx="8812332" cy="4114800"/>
          </a:xfrm>
          <a:prstGeom prst="rect">
            <a:avLst/>
          </a:prstGeom>
          <a:noFill/>
          <a:ln w="19050">
            <a:solidFill>
              <a:schemeClr val="bg1"/>
            </a:solidFill>
            <a:miter lim="800000"/>
            <a:headEnd/>
            <a:tailEnd/>
          </a:ln>
        </p:spPr>
      </p:pic>
      <p:sp>
        <p:nvSpPr>
          <p:cNvPr id="7" name="Rectangle 7"/>
          <p:cNvSpPr>
            <a:spLocks noChangeArrowheads="1"/>
          </p:cNvSpPr>
          <p:nvPr/>
        </p:nvSpPr>
        <p:spPr bwMode="auto">
          <a:xfrm>
            <a:off x="1703389" y="5105400"/>
            <a:ext cx="8785225" cy="1477328"/>
          </a:xfrm>
          <a:prstGeom prst="rect">
            <a:avLst/>
          </a:prstGeom>
          <a:noFill/>
          <a:ln w="9525">
            <a:noFill/>
            <a:miter lim="800000"/>
            <a:headEnd/>
            <a:tailEnd/>
          </a:ln>
        </p:spPr>
        <p:txBody>
          <a:bodyPr>
            <a:spAutoFit/>
          </a:bodyPr>
          <a:lstStyle/>
          <a:p>
            <a:pPr algn="just">
              <a:spcBef>
                <a:spcPct val="20000"/>
              </a:spcBef>
            </a:pPr>
            <a:r>
              <a:rPr lang="en-GB" dirty="0"/>
              <a:t>In this example it would be preferable to utilise an automatic waveform tracking approach. In this method the software searches in a “window” centred around the previously picked point and chooses (if found) the seismic event which corresponds most closely to the first point. Note how the mapped horizon in the lower image more closely follows the reflection event than the upper image.</a:t>
            </a:r>
          </a:p>
        </p:txBody>
      </p:sp>
    </p:spTree>
    <p:extLst>
      <p:ext uri="{BB962C8B-B14F-4D97-AF65-F5344CB8AC3E}">
        <p14:creationId xmlns:p14="http://schemas.microsoft.com/office/powerpoint/2010/main" val="376186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Picking Techniques</a:t>
            </a:r>
          </a:p>
        </p:txBody>
      </p:sp>
      <p:pic>
        <p:nvPicPr>
          <p:cNvPr id="4" name="Picture 4"/>
          <p:cNvPicPr>
            <a:picLocks noChangeAspect="1" noChangeArrowheads="1"/>
          </p:cNvPicPr>
          <p:nvPr/>
        </p:nvPicPr>
        <p:blipFill>
          <a:blip r:embed="rId3" cstate="print"/>
          <a:srcRect/>
          <a:stretch>
            <a:fillRect/>
          </a:stretch>
        </p:blipFill>
        <p:spPr bwMode="auto">
          <a:xfrm>
            <a:off x="1631950" y="1101726"/>
            <a:ext cx="4464050" cy="2473325"/>
          </a:xfrm>
          <a:prstGeom prst="rect">
            <a:avLst/>
          </a:prstGeom>
          <a:noFill/>
          <a:ln w="9525">
            <a:solidFill>
              <a:schemeClr val="bg1"/>
            </a:solidFill>
            <a:miter lim="800000"/>
            <a:headEnd/>
            <a:tailEnd/>
          </a:ln>
        </p:spPr>
      </p:pic>
      <p:sp>
        <p:nvSpPr>
          <p:cNvPr id="5" name="Rectangle 6"/>
          <p:cNvSpPr>
            <a:spLocks noChangeArrowheads="1"/>
          </p:cNvSpPr>
          <p:nvPr/>
        </p:nvSpPr>
        <p:spPr bwMode="auto">
          <a:xfrm>
            <a:off x="6240463" y="990601"/>
            <a:ext cx="4248150" cy="1558925"/>
          </a:xfrm>
          <a:prstGeom prst="rect">
            <a:avLst/>
          </a:prstGeom>
          <a:noFill/>
          <a:ln w="9525">
            <a:noFill/>
            <a:miter lim="800000"/>
            <a:headEnd/>
            <a:tailEnd/>
          </a:ln>
        </p:spPr>
        <p:txBody>
          <a:bodyPr>
            <a:spAutoFit/>
          </a:bodyPr>
          <a:lstStyle/>
          <a:p>
            <a:pPr algn="just">
              <a:spcBef>
                <a:spcPct val="20000"/>
              </a:spcBef>
            </a:pPr>
            <a:r>
              <a:rPr lang="en-GB" sz="1600" dirty="0"/>
              <a:t>1) In some cases only manual picking will suffice, especially in areas where seismic data is noisy and reflection continuity is low. In the example to the left </a:t>
            </a:r>
            <a:r>
              <a:rPr lang="en-GB" sz="1600" dirty="0" err="1"/>
              <a:t>autotracking</a:t>
            </a:r>
            <a:r>
              <a:rPr lang="en-GB" sz="1600" dirty="0"/>
              <a:t> has managed to pick the majority of the event but has failed where noise occurs.</a:t>
            </a:r>
          </a:p>
        </p:txBody>
      </p:sp>
      <p:grpSp>
        <p:nvGrpSpPr>
          <p:cNvPr id="6" name="Group 8"/>
          <p:cNvGrpSpPr>
            <a:grpSpLocks/>
          </p:cNvGrpSpPr>
          <p:nvPr/>
        </p:nvGrpSpPr>
        <p:grpSpPr bwMode="auto">
          <a:xfrm>
            <a:off x="1631950" y="3727450"/>
            <a:ext cx="8802688" cy="2616200"/>
            <a:chOff x="68" y="2614"/>
            <a:chExt cx="5545" cy="1648"/>
          </a:xfrm>
        </p:grpSpPr>
        <p:pic>
          <p:nvPicPr>
            <p:cNvPr id="7" name="Picture 5"/>
            <p:cNvPicPr>
              <a:picLocks noChangeAspect="1" noChangeArrowheads="1"/>
            </p:cNvPicPr>
            <p:nvPr/>
          </p:nvPicPr>
          <p:blipFill>
            <a:blip r:embed="rId4" cstate="print"/>
            <a:srcRect/>
            <a:stretch>
              <a:fillRect/>
            </a:stretch>
          </p:blipFill>
          <p:spPr bwMode="auto">
            <a:xfrm>
              <a:off x="68" y="2704"/>
              <a:ext cx="2812" cy="1558"/>
            </a:xfrm>
            <a:prstGeom prst="rect">
              <a:avLst/>
            </a:prstGeom>
            <a:noFill/>
            <a:ln w="9525">
              <a:solidFill>
                <a:schemeClr val="bg1"/>
              </a:solidFill>
              <a:miter lim="800000"/>
              <a:headEnd/>
              <a:tailEnd/>
            </a:ln>
          </p:spPr>
        </p:pic>
        <p:sp>
          <p:nvSpPr>
            <p:cNvPr id="8" name="Rectangle 7"/>
            <p:cNvSpPr>
              <a:spLocks noChangeArrowheads="1"/>
            </p:cNvSpPr>
            <p:nvPr/>
          </p:nvSpPr>
          <p:spPr bwMode="auto">
            <a:xfrm>
              <a:off x="2971" y="2614"/>
              <a:ext cx="2642" cy="828"/>
            </a:xfrm>
            <a:prstGeom prst="rect">
              <a:avLst/>
            </a:prstGeom>
            <a:noFill/>
            <a:ln w="9525">
              <a:noFill/>
              <a:miter lim="800000"/>
              <a:headEnd/>
              <a:tailEnd/>
            </a:ln>
          </p:spPr>
          <p:txBody>
            <a:bodyPr>
              <a:spAutoFit/>
            </a:bodyPr>
            <a:lstStyle/>
            <a:p>
              <a:pPr algn="just">
                <a:spcBef>
                  <a:spcPct val="20000"/>
                </a:spcBef>
              </a:pPr>
              <a:r>
                <a:rPr lang="en-GB" sz="1600" dirty="0"/>
                <a:t>2) Point picking through the area of noisy data completes the interpretation. Having the geological knowledge (and bravery!) to utilise point-picking in certain parts of a dataset is a key skill to development.</a:t>
              </a:r>
            </a:p>
          </p:txBody>
        </p:sp>
      </p:grpSp>
    </p:spTree>
    <p:extLst>
      <p:ext uri="{BB962C8B-B14F-4D97-AF65-F5344CB8AC3E}">
        <p14:creationId xmlns:p14="http://schemas.microsoft.com/office/powerpoint/2010/main" val="44511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Fault Interpretation</a:t>
            </a:r>
          </a:p>
        </p:txBody>
      </p:sp>
      <p:pic>
        <p:nvPicPr>
          <p:cNvPr id="4" name="Picture 4"/>
          <p:cNvPicPr>
            <a:picLocks noChangeAspect="1" noChangeArrowheads="1"/>
          </p:cNvPicPr>
          <p:nvPr/>
        </p:nvPicPr>
        <p:blipFill>
          <a:blip r:embed="rId3" cstate="print"/>
          <a:srcRect/>
          <a:stretch>
            <a:fillRect/>
          </a:stretch>
        </p:blipFill>
        <p:spPr bwMode="auto">
          <a:xfrm>
            <a:off x="1828801" y="1168996"/>
            <a:ext cx="5830887" cy="4454525"/>
          </a:xfrm>
          <a:prstGeom prst="rect">
            <a:avLst/>
          </a:prstGeom>
          <a:noFill/>
          <a:ln w="9525">
            <a:noFill/>
            <a:miter lim="800000"/>
            <a:headEnd/>
            <a:tailEnd/>
          </a:ln>
        </p:spPr>
      </p:pic>
      <p:pic>
        <p:nvPicPr>
          <p:cNvPr id="5" name="Picture 5"/>
          <p:cNvPicPr>
            <a:picLocks noChangeAspect="1" noChangeArrowheads="1"/>
          </p:cNvPicPr>
          <p:nvPr/>
        </p:nvPicPr>
        <p:blipFill>
          <a:blip r:embed="rId4" cstate="print"/>
          <a:srcRect/>
          <a:stretch>
            <a:fillRect/>
          </a:stretch>
        </p:blipFill>
        <p:spPr bwMode="auto">
          <a:xfrm>
            <a:off x="1827213" y="1168996"/>
            <a:ext cx="5832475" cy="4454525"/>
          </a:xfrm>
          <a:prstGeom prst="rect">
            <a:avLst/>
          </a:prstGeom>
          <a:noFill/>
          <a:ln w="9525">
            <a:solidFill>
              <a:schemeClr val="bg1"/>
            </a:solidFill>
            <a:miter lim="800000"/>
            <a:headEnd/>
            <a:tailEnd/>
          </a:ln>
        </p:spPr>
      </p:pic>
      <p:pic>
        <p:nvPicPr>
          <p:cNvPr id="6" name="Picture 6"/>
          <p:cNvPicPr>
            <a:picLocks noChangeAspect="1" noChangeArrowheads="1"/>
          </p:cNvPicPr>
          <p:nvPr/>
        </p:nvPicPr>
        <p:blipFill>
          <a:blip r:embed="rId5" cstate="print"/>
          <a:srcRect/>
          <a:stretch>
            <a:fillRect/>
          </a:stretch>
        </p:blipFill>
        <p:spPr bwMode="auto">
          <a:xfrm>
            <a:off x="7067551" y="1168995"/>
            <a:ext cx="592137" cy="1892300"/>
          </a:xfrm>
          <a:prstGeom prst="rect">
            <a:avLst/>
          </a:prstGeom>
          <a:noFill/>
          <a:ln w="9525">
            <a:noFill/>
            <a:miter lim="800000"/>
            <a:headEnd/>
            <a:tailEnd/>
          </a:ln>
        </p:spPr>
      </p:pic>
      <p:grpSp>
        <p:nvGrpSpPr>
          <p:cNvPr id="7" name="Group 10"/>
          <p:cNvGrpSpPr>
            <a:grpSpLocks/>
          </p:cNvGrpSpPr>
          <p:nvPr/>
        </p:nvGrpSpPr>
        <p:grpSpPr bwMode="auto">
          <a:xfrm>
            <a:off x="7866062" y="1168995"/>
            <a:ext cx="2457450" cy="4464050"/>
            <a:chOff x="4008" y="1344"/>
            <a:chExt cx="1548" cy="2812"/>
          </a:xfrm>
        </p:grpSpPr>
        <p:pic>
          <p:nvPicPr>
            <p:cNvPr id="8" name="Picture 7"/>
            <p:cNvPicPr>
              <a:picLocks noChangeAspect="1" noChangeArrowheads="1"/>
            </p:cNvPicPr>
            <p:nvPr/>
          </p:nvPicPr>
          <p:blipFill>
            <a:blip r:embed="rId6" cstate="print"/>
            <a:srcRect/>
            <a:stretch>
              <a:fillRect/>
            </a:stretch>
          </p:blipFill>
          <p:spPr bwMode="auto">
            <a:xfrm>
              <a:off x="4008" y="1344"/>
              <a:ext cx="1548" cy="2812"/>
            </a:xfrm>
            <a:prstGeom prst="rect">
              <a:avLst/>
            </a:prstGeom>
            <a:noFill/>
            <a:ln w="9525">
              <a:solidFill>
                <a:schemeClr val="bg1"/>
              </a:solidFill>
              <a:miter lim="800000"/>
              <a:headEnd/>
              <a:tailEnd/>
            </a:ln>
          </p:spPr>
        </p:pic>
        <p:pic>
          <p:nvPicPr>
            <p:cNvPr id="9" name="Picture 8"/>
            <p:cNvPicPr>
              <a:picLocks noChangeAspect="1" noChangeArrowheads="1"/>
            </p:cNvPicPr>
            <p:nvPr/>
          </p:nvPicPr>
          <p:blipFill>
            <a:blip r:embed="rId7" cstate="print"/>
            <a:srcRect/>
            <a:stretch>
              <a:fillRect/>
            </a:stretch>
          </p:blipFill>
          <p:spPr bwMode="auto">
            <a:xfrm>
              <a:off x="5193" y="1344"/>
              <a:ext cx="344" cy="1101"/>
            </a:xfrm>
            <a:prstGeom prst="rect">
              <a:avLst/>
            </a:prstGeom>
            <a:noFill/>
            <a:ln w="9525">
              <a:solidFill>
                <a:schemeClr val="bg1"/>
              </a:solidFill>
              <a:miter lim="800000"/>
              <a:headEnd/>
              <a:tailEnd/>
            </a:ln>
          </p:spPr>
        </p:pic>
      </p:grpSp>
      <p:sp>
        <p:nvSpPr>
          <p:cNvPr id="10" name="Rectangle 11"/>
          <p:cNvSpPr>
            <a:spLocks noChangeArrowheads="1"/>
          </p:cNvSpPr>
          <p:nvPr/>
        </p:nvSpPr>
        <p:spPr bwMode="auto">
          <a:xfrm>
            <a:off x="1682750" y="5706070"/>
            <a:ext cx="8786812" cy="923330"/>
          </a:xfrm>
          <a:prstGeom prst="rect">
            <a:avLst/>
          </a:prstGeom>
          <a:noFill/>
          <a:ln w="9525">
            <a:noFill/>
            <a:miter lim="800000"/>
            <a:headEnd/>
            <a:tailEnd/>
          </a:ln>
        </p:spPr>
        <p:txBody>
          <a:bodyPr>
            <a:spAutoFit/>
          </a:bodyPr>
          <a:lstStyle/>
          <a:p>
            <a:pPr algn="just">
              <a:spcBef>
                <a:spcPct val="20000"/>
              </a:spcBef>
            </a:pPr>
            <a:r>
              <a:rPr lang="en-GB" dirty="0"/>
              <a:t>Interpretation of faults in a Gulf of Mexico 3D seismic dataset. This is an example whereby the main focus of the interpretation is to define the regional-scale structure of the basin.</a:t>
            </a:r>
            <a:endParaRPr lang="en-GB" b="1" u="sng" dirty="0"/>
          </a:p>
        </p:txBody>
      </p:sp>
    </p:spTree>
    <p:extLst>
      <p:ext uri="{BB962C8B-B14F-4D97-AF65-F5344CB8AC3E}">
        <p14:creationId xmlns:p14="http://schemas.microsoft.com/office/powerpoint/2010/main" val="363832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Fault Interpretation</a:t>
            </a:r>
          </a:p>
        </p:txBody>
      </p:sp>
      <p:grpSp>
        <p:nvGrpSpPr>
          <p:cNvPr id="4" name="Group 6"/>
          <p:cNvGrpSpPr>
            <a:grpSpLocks/>
          </p:cNvGrpSpPr>
          <p:nvPr/>
        </p:nvGrpSpPr>
        <p:grpSpPr bwMode="auto">
          <a:xfrm>
            <a:off x="1768475" y="914400"/>
            <a:ext cx="8655050" cy="4597400"/>
            <a:chOff x="154" y="712"/>
            <a:chExt cx="5452" cy="2896"/>
          </a:xfrm>
        </p:grpSpPr>
        <p:pic>
          <p:nvPicPr>
            <p:cNvPr id="5" name="Picture 7"/>
            <p:cNvPicPr>
              <a:picLocks noChangeAspect="1" noChangeArrowheads="1"/>
            </p:cNvPicPr>
            <p:nvPr/>
          </p:nvPicPr>
          <p:blipFill>
            <a:blip r:embed="rId3" cstate="print"/>
            <a:srcRect/>
            <a:stretch>
              <a:fillRect/>
            </a:stretch>
          </p:blipFill>
          <p:spPr bwMode="auto">
            <a:xfrm>
              <a:off x="154" y="712"/>
              <a:ext cx="5452" cy="2896"/>
            </a:xfrm>
            <a:prstGeom prst="rect">
              <a:avLst/>
            </a:prstGeom>
            <a:noFill/>
            <a:ln w="9525">
              <a:noFill/>
              <a:miter lim="800000"/>
              <a:headEnd/>
              <a:tailEnd/>
            </a:ln>
          </p:spPr>
        </p:pic>
        <p:sp>
          <p:nvSpPr>
            <p:cNvPr id="6" name="Line 8"/>
            <p:cNvSpPr>
              <a:spLocks noChangeShapeType="1"/>
            </p:cNvSpPr>
            <p:nvPr/>
          </p:nvSpPr>
          <p:spPr bwMode="auto">
            <a:xfrm flipV="1">
              <a:off x="1440" y="1488"/>
              <a:ext cx="1104" cy="240"/>
            </a:xfrm>
            <a:prstGeom prst="line">
              <a:avLst/>
            </a:prstGeom>
            <a:noFill/>
            <a:ln w="9525">
              <a:solidFill>
                <a:schemeClr val="tx1"/>
              </a:solidFill>
              <a:round/>
              <a:headEnd/>
              <a:tailEnd/>
            </a:ln>
          </p:spPr>
          <p:txBody>
            <a:bodyPr wrap="none" anchor="ctr"/>
            <a:lstStyle/>
            <a:p>
              <a:endParaRPr lang="en-GB"/>
            </a:p>
          </p:txBody>
        </p:sp>
        <p:sp>
          <p:nvSpPr>
            <p:cNvPr id="7" name="Freeform 9"/>
            <p:cNvSpPr>
              <a:spLocks/>
            </p:cNvSpPr>
            <p:nvPr/>
          </p:nvSpPr>
          <p:spPr bwMode="auto">
            <a:xfrm>
              <a:off x="480" y="1008"/>
              <a:ext cx="2112" cy="2304"/>
            </a:xfrm>
            <a:custGeom>
              <a:avLst/>
              <a:gdLst>
                <a:gd name="T0" fmla="*/ 0 w 2112"/>
                <a:gd name="T1" fmla="*/ 240 h 2304"/>
                <a:gd name="T2" fmla="*/ 1104 w 2112"/>
                <a:gd name="T3" fmla="*/ 0 h 2304"/>
                <a:gd name="T4" fmla="*/ 2064 w 2112"/>
                <a:gd name="T5" fmla="*/ 480 h 2304"/>
                <a:gd name="T6" fmla="*/ 2112 w 2112"/>
                <a:gd name="T7" fmla="*/ 2064 h 2304"/>
                <a:gd name="T8" fmla="*/ 960 w 2112"/>
                <a:gd name="T9" fmla="*/ 2304 h 2304"/>
                <a:gd name="T10" fmla="*/ 48 w 2112"/>
                <a:gd name="T11" fmla="*/ 1824 h 2304"/>
                <a:gd name="T12" fmla="*/ 0 w 2112"/>
                <a:gd name="T13" fmla="*/ 240 h 2304"/>
                <a:gd name="T14" fmla="*/ 0 60000 65536"/>
                <a:gd name="T15" fmla="*/ 0 60000 65536"/>
                <a:gd name="T16" fmla="*/ 0 60000 65536"/>
                <a:gd name="T17" fmla="*/ 0 60000 65536"/>
                <a:gd name="T18" fmla="*/ 0 60000 65536"/>
                <a:gd name="T19" fmla="*/ 0 60000 65536"/>
                <a:gd name="T20" fmla="*/ 0 60000 65536"/>
                <a:gd name="T21" fmla="*/ 0 w 2112"/>
                <a:gd name="T22" fmla="*/ 0 h 2304"/>
                <a:gd name="T23" fmla="*/ 2112 w 2112"/>
                <a:gd name="T24" fmla="*/ 2304 h 2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2" h="2304">
                  <a:moveTo>
                    <a:pt x="0" y="240"/>
                  </a:moveTo>
                  <a:lnTo>
                    <a:pt x="1104" y="0"/>
                  </a:lnTo>
                  <a:lnTo>
                    <a:pt x="2064" y="480"/>
                  </a:lnTo>
                  <a:lnTo>
                    <a:pt x="2112" y="2064"/>
                  </a:lnTo>
                  <a:lnTo>
                    <a:pt x="960" y="2304"/>
                  </a:lnTo>
                  <a:lnTo>
                    <a:pt x="48" y="1824"/>
                  </a:lnTo>
                  <a:lnTo>
                    <a:pt x="0" y="240"/>
                  </a:lnTo>
                  <a:close/>
                </a:path>
              </a:pathLst>
            </a:custGeom>
            <a:noFill/>
            <a:ln w="9525">
              <a:solidFill>
                <a:schemeClr val="tx1"/>
              </a:solidFill>
              <a:round/>
              <a:headEnd/>
              <a:tailEnd/>
            </a:ln>
          </p:spPr>
          <p:txBody>
            <a:bodyPr wrap="none" anchor="ctr"/>
            <a:lstStyle/>
            <a:p>
              <a:endParaRPr lang="en-GB"/>
            </a:p>
          </p:txBody>
        </p:sp>
        <p:sp>
          <p:nvSpPr>
            <p:cNvPr id="8" name="Line 10"/>
            <p:cNvSpPr>
              <a:spLocks noChangeShapeType="1"/>
            </p:cNvSpPr>
            <p:nvPr/>
          </p:nvSpPr>
          <p:spPr bwMode="auto">
            <a:xfrm>
              <a:off x="1440" y="1728"/>
              <a:ext cx="0" cy="1584"/>
            </a:xfrm>
            <a:prstGeom prst="line">
              <a:avLst/>
            </a:prstGeom>
            <a:noFill/>
            <a:ln w="9525">
              <a:solidFill>
                <a:schemeClr val="tx1"/>
              </a:solidFill>
              <a:round/>
              <a:headEnd/>
              <a:tailEnd/>
            </a:ln>
          </p:spPr>
          <p:txBody>
            <a:bodyPr wrap="none" anchor="ctr"/>
            <a:lstStyle/>
            <a:p>
              <a:endParaRPr lang="en-GB"/>
            </a:p>
          </p:txBody>
        </p:sp>
      </p:grpSp>
      <p:sp>
        <p:nvSpPr>
          <p:cNvPr id="9" name="Line 5"/>
          <p:cNvSpPr>
            <a:spLocks noChangeShapeType="1"/>
          </p:cNvSpPr>
          <p:nvPr/>
        </p:nvSpPr>
        <p:spPr bwMode="auto">
          <a:xfrm>
            <a:off x="2286000" y="1765300"/>
            <a:ext cx="1524000" cy="762000"/>
          </a:xfrm>
          <a:prstGeom prst="line">
            <a:avLst/>
          </a:prstGeom>
          <a:noFill/>
          <a:ln w="9525">
            <a:solidFill>
              <a:schemeClr val="tx1"/>
            </a:solidFill>
            <a:round/>
            <a:headEnd/>
            <a:tailEnd/>
          </a:ln>
        </p:spPr>
        <p:txBody>
          <a:bodyPr wrap="none" anchor="ctr"/>
          <a:lstStyle/>
          <a:p>
            <a:endParaRPr lang="en-GB"/>
          </a:p>
        </p:txBody>
      </p:sp>
      <p:sp>
        <p:nvSpPr>
          <p:cNvPr id="10" name="Rectangle 11"/>
          <p:cNvSpPr>
            <a:spLocks noChangeArrowheads="1"/>
          </p:cNvSpPr>
          <p:nvPr/>
        </p:nvSpPr>
        <p:spPr bwMode="auto">
          <a:xfrm>
            <a:off x="1703388" y="5553670"/>
            <a:ext cx="8786812" cy="923330"/>
          </a:xfrm>
          <a:prstGeom prst="rect">
            <a:avLst/>
          </a:prstGeom>
          <a:noFill/>
          <a:ln w="9525">
            <a:noFill/>
            <a:miter lim="800000"/>
            <a:headEnd/>
            <a:tailEnd/>
          </a:ln>
        </p:spPr>
        <p:txBody>
          <a:bodyPr>
            <a:spAutoFit/>
          </a:bodyPr>
          <a:lstStyle/>
          <a:p>
            <a:pPr algn="just">
              <a:spcBef>
                <a:spcPct val="20000"/>
              </a:spcBef>
            </a:pPr>
            <a:r>
              <a:rPr lang="en-GB" dirty="0"/>
              <a:t>Creation of a fault surface by triangulation and gridding of a series of fault sticks. These sticks are typically picked on seismic sections perpendicular to the fault but may also be picked on </a:t>
            </a:r>
            <a:r>
              <a:rPr lang="en-GB" dirty="0" err="1"/>
              <a:t>timeslices</a:t>
            </a:r>
            <a:r>
              <a:rPr lang="en-GB" dirty="0"/>
              <a:t>.</a:t>
            </a:r>
            <a:endParaRPr lang="en-GB" b="1" u="sng" dirty="0"/>
          </a:p>
        </p:txBody>
      </p:sp>
    </p:spTree>
    <p:extLst>
      <p:ext uri="{BB962C8B-B14F-4D97-AF65-F5344CB8AC3E}">
        <p14:creationId xmlns:p14="http://schemas.microsoft.com/office/powerpoint/2010/main" val="2293605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16417" y="115888"/>
            <a:ext cx="9642904" cy="450850"/>
          </a:xfrm>
        </p:spPr>
        <p:txBody>
          <a:bodyPr/>
          <a:lstStyle/>
          <a:p>
            <a:r>
              <a:rPr lang="en-US" altLang="en-US" dirty="0"/>
              <a:t>Machine learning- the future of interpretation?</a:t>
            </a:r>
          </a:p>
        </p:txBody>
      </p:sp>
      <p:sp>
        <p:nvSpPr>
          <p:cNvPr id="3" name="TextBox 2"/>
          <p:cNvSpPr txBox="1"/>
          <p:nvPr/>
        </p:nvSpPr>
        <p:spPr>
          <a:xfrm>
            <a:off x="310839" y="1126820"/>
            <a:ext cx="2880036" cy="3970318"/>
          </a:xfrm>
          <a:prstGeom prst="rect">
            <a:avLst/>
          </a:prstGeom>
          <a:noFill/>
        </p:spPr>
        <p:txBody>
          <a:bodyPr wrap="square" rtlCol="0">
            <a:spAutoFit/>
          </a:bodyPr>
          <a:lstStyle/>
          <a:p>
            <a:r>
              <a:rPr lang="en-US" dirty="0"/>
              <a:t>In this example 10 seismic profiles through the 3D cube have been</a:t>
            </a:r>
          </a:p>
          <a:p>
            <a:r>
              <a:rPr lang="en-US" dirty="0"/>
              <a:t>Interpreted as “training data”</a:t>
            </a:r>
          </a:p>
          <a:p>
            <a:endParaRPr lang="en-US" dirty="0"/>
          </a:p>
          <a:p>
            <a:r>
              <a:rPr lang="en-US" dirty="0"/>
              <a:t>A python scripts treats the cube in small blocks and searches for things that look like the training data. These features are picked as in terms of the probability that they are faults</a:t>
            </a:r>
          </a:p>
        </p:txBody>
      </p:sp>
      <p:pic>
        <p:nvPicPr>
          <p:cNvPr id="4" name="Picture 3"/>
          <p:cNvPicPr>
            <a:picLocks noChangeAspect="1"/>
          </p:cNvPicPr>
          <p:nvPr/>
        </p:nvPicPr>
        <p:blipFill>
          <a:blip r:embed="rId2"/>
          <a:stretch>
            <a:fillRect/>
          </a:stretch>
        </p:blipFill>
        <p:spPr>
          <a:xfrm>
            <a:off x="3314700" y="1057275"/>
            <a:ext cx="8877300" cy="4610100"/>
          </a:xfrm>
          <a:prstGeom prst="rect">
            <a:avLst/>
          </a:prstGeom>
        </p:spPr>
      </p:pic>
      <p:sp>
        <p:nvSpPr>
          <p:cNvPr id="5" name="TextBox 4"/>
          <p:cNvSpPr txBox="1"/>
          <p:nvPr/>
        </p:nvSpPr>
        <p:spPr>
          <a:xfrm>
            <a:off x="6044548" y="5667375"/>
            <a:ext cx="5648919" cy="307777"/>
          </a:xfrm>
          <a:prstGeom prst="rect">
            <a:avLst/>
          </a:prstGeom>
          <a:noFill/>
        </p:spPr>
        <p:txBody>
          <a:bodyPr wrap="none" rtlCol="0">
            <a:spAutoFit/>
          </a:bodyPr>
          <a:lstStyle/>
          <a:p>
            <a:r>
              <a:rPr lang="en-GB" sz="1400" dirty="0"/>
              <a:t>Example from </a:t>
            </a:r>
            <a:r>
              <a:rPr lang="en-GB" sz="1400" dirty="0" err="1"/>
              <a:t>Dr.</a:t>
            </a:r>
            <a:r>
              <a:rPr lang="en-GB" sz="1400" dirty="0"/>
              <a:t> Thilo Wrona (GFZ Potsdam), using data from CGG</a:t>
            </a:r>
          </a:p>
        </p:txBody>
      </p:sp>
    </p:spTree>
    <p:extLst>
      <p:ext uri="{BB962C8B-B14F-4D97-AF65-F5344CB8AC3E}">
        <p14:creationId xmlns:p14="http://schemas.microsoft.com/office/powerpoint/2010/main" val="1221956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355F2-50DE-3647-B11E-F2299E8A29ED}"/>
              </a:ext>
            </a:extLst>
          </p:cNvPr>
          <p:cNvSpPr>
            <a:spLocks noGrp="1"/>
          </p:cNvSpPr>
          <p:nvPr>
            <p:ph type="title"/>
          </p:nvPr>
        </p:nvSpPr>
        <p:spPr/>
        <p:txBody>
          <a:bodyPr/>
          <a:lstStyle/>
          <a:p>
            <a:r>
              <a:rPr lang="en-US" dirty="0"/>
              <a:t>Seismic facies classifications</a:t>
            </a:r>
          </a:p>
        </p:txBody>
      </p:sp>
      <p:pic>
        <p:nvPicPr>
          <p:cNvPr id="2050" name="Picture 2" descr="Figure 2.">
            <a:extLst>
              <a:ext uri="{FF2B5EF4-FFF2-40B4-BE49-F238E27FC236}">
                <a16:creationId xmlns:a16="http://schemas.microsoft.com/office/drawing/2014/main" id="{C2ECBAC4-022C-7C41-8566-55F390D17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63" y="853621"/>
            <a:ext cx="4697490" cy="51507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gure 7.">
            <a:extLst>
              <a:ext uri="{FF2B5EF4-FFF2-40B4-BE49-F238E27FC236}">
                <a16:creationId xmlns:a16="http://schemas.microsoft.com/office/drawing/2014/main" id="{C376123D-3D8C-6844-8DCF-42EC4CFEA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669" y="995236"/>
            <a:ext cx="5059740" cy="50091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814902-4065-4F42-A338-279ADF0B3DDE}"/>
              </a:ext>
            </a:extLst>
          </p:cNvPr>
          <p:cNvSpPr txBox="1"/>
          <p:nvPr/>
        </p:nvSpPr>
        <p:spPr>
          <a:xfrm>
            <a:off x="9933215" y="6302828"/>
            <a:ext cx="2001510" cy="369332"/>
          </a:xfrm>
          <a:prstGeom prst="rect">
            <a:avLst/>
          </a:prstGeom>
          <a:noFill/>
        </p:spPr>
        <p:txBody>
          <a:bodyPr wrap="none" rtlCol="0">
            <a:spAutoFit/>
          </a:bodyPr>
          <a:lstStyle/>
          <a:p>
            <a:r>
              <a:rPr lang="en-US" dirty="0">
                <a:hlinkClick r:id="rId4"/>
              </a:rPr>
              <a:t>Wrona et al. 2018</a:t>
            </a:r>
            <a:endParaRPr lang="en-US" dirty="0"/>
          </a:p>
        </p:txBody>
      </p:sp>
      <p:sp>
        <p:nvSpPr>
          <p:cNvPr id="7" name="TextBox 6">
            <a:extLst>
              <a:ext uri="{FF2B5EF4-FFF2-40B4-BE49-F238E27FC236}">
                <a16:creationId xmlns:a16="http://schemas.microsoft.com/office/drawing/2014/main" id="{E681D556-25D8-D64D-A6DC-15F5212AED39}"/>
              </a:ext>
            </a:extLst>
          </p:cNvPr>
          <p:cNvSpPr txBox="1"/>
          <p:nvPr/>
        </p:nvSpPr>
        <p:spPr>
          <a:xfrm>
            <a:off x="939175" y="6291261"/>
            <a:ext cx="3813865" cy="369332"/>
          </a:xfrm>
          <a:prstGeom prst="rect">
            <a:avLst/>
          </a:prstGeom>
          <a:noFill/>
        </p:spPr>
        <p:txBody>
          <a:bodyPr wrap="none" rtlCol="0">
            <a:spAutoFit/>
          </a:bodyPr>
          <a:lstStyle/>
          <a:p>
            <a:r>
              <a:rPr lang="en-US" dirty="0"/>
              <a:t>Manual seismic facies classification</a:t>
            </a:r>
          </a:p>
        </p:txBody>
      </p:sp>
      <p:sp>
        <p:nvSpPr>
          <p:cNvPr id="8" name="TextBox 7">
            <a:extLst>
              <a:ext uri="{FF2B5EF4-FFF2-40B4-BE49-F238E27FC236}">
                <a16:creationId xmlns:a16="http://schemas.microsoft.com/office/drawing/2014/main" id="{7BA39A5B-6385-7A45-8438-60C99885DA64}"/>
              </a:ext>
            </a:extLst>
          </p:cNvPr>
          <p:cNvSpPr txBox="1"/>
          <p:nvPr/>
        </p:nvSpPr>
        <p:spPr>
          <a:xfrm>
            <a:off x="6634897" y="6095781"/>
            <a:ext cx="3087127" cy="646331"/>
          </a:xfrm>
          <a:prstGeom prst="rect">
            <a:avLst/>
          </a:prstGeom>
          <a:noFill/>
        </p:spPr>
        <p:txBody>
          <a:bodyPr wrap="none" rtlCol="0">
            <a:spAutoFit/>
          </a:bodyPr>
          <a:lstStyle/>
          <a:p>
            <a:r>
              <a:rPr lang="en-US" dirty="0"/>
              <a:t>ML automated classification </a:t>
            </a:r>
          </a:p>
          <a:p>
            <a:r>
              <a:rPr lang="en-US" dirty="0"/>
              <a:t>after training</a:t>
            </a:r>
          </a:p>
        </p:txBody>
      </p:sp>
    </p:spTree>
    <p:extLst>
      <p:ext uri="{BB962C8B-B14F-4D97-AF65-F5344CB8AC3E}">
        <p14:creationId xmlns:p14="http://schemas.microsoft.com/office/powerpoint/2010/main" val="313660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A523F-85C2-A44F-A43F-8984E6982231}"/>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B220D5BA-E673-154F-8258-AA838C5784E5}"/>
              </a:ext>
            </a:extLst>
          </p:cNvPr>
          <p:cNvSpPr>
            <a:spLocks noGrp="1"/>
          </p:cNvSpPr>
          <p:nvPr>
            <p:ph idx="1"/>
          </p:nvPr>
        </p:nvSpPr>
        <p:spPr/>
        <p:txBody>
          <a:bodyPr/>
          <a:lstStyle/>
          <a:p>
            <a:r>
              <a:rPr lang="en-US" sz="2800" dirty="0"/>
              <a:t>Understand that conventional seismic interpretation is very subjective and seismic facies are non-unique</a:t>
            </a:r>
          </a:p>
          <a:p>
            <a:r>
              <a:rPr lang="en-US" sz="2800" dirty="0"/>
              <a:t>Know how to </a:t>
            </a:r>
            <a:r>
              <a:rPr lang="en-US" sz="2800" dirty="0" err="1"/>
              <a:t>recognise</a:t>
            </a:r>
            <a:r>
              <a:rPr lang="en-US" sz="2800" dirty="0"/>
              <a:t> some key geological features in seismic reflection data</a:t>
            </a:r>
          </a:p>
          <a:p>
            <a:r>
              <a:rPr lang="en-US" sz="2800" dirty="0"/>
              <a:t>Appreciate the key conventional deliverables in seismic data interpretation and consider how data science may be able to contribute to </a:t>
            </a:r>
            <a:r>
              <a:rPr lang="en-US" sz="2800"/>
              <a:t>(or revolutionise</a:t>
            </a:r>
            <a:r>
              <a:rPr lang="en-US" sz="2800" dirty="0"/>
              <a:t>?) this field</a:t>
            </a:r>
          </a:p>
          <a:p>
            <a:endParaRPr lang="en-US" dirty="0"/>
          </a:p>
        </p:txBody>
      </p:sp>
    </p:spTree>
    <p:extLst>
      <p:ext uri="{BB962C8B-B14F-4D97-AF65-F5344CB8AC3E}">
        <p14:creationId xmlns:p14="http://schemas.microsoft.com/office/powerpoint/2010/main" val="2984661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GB" altLang="en-US" dirty="0">
                <a:latin typeface="Calibri" panose="020F0502020204030204" pitchFamily="34" charset="0"/>
              </a:rPr>
              <a:t>Lecture outline</a:t>
            </a:r>
          </a:p>
        </p:txBody>
      </p:sp>
      <p:sp>
        <p:nvSpPr>
          <p:cNvPr id="37891" name="TextBox 3"/>
          <p:cNvSpPr txBox="1">
            <a:spLocks noChangeArrowheads="1"/>
          </p:cNvSpPr>
          <p:nvPr/>
        </p:nvSpPr>
        <p:spPr bwMode="auto">
          <a:xfrm>
            <a:off x="2359706" y="3112159"/>
            <a:ext cx="8129148" cy="2554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285750" indent="-285750">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indent="0" eaLnBrk="1" hangingPunct="1">
              <a:spcBef>
                <a:spcPct val="0"/>
              </a:spcBef>
              <a:buNone/>
            </a:pPr>
            <a:r>
              <a:rPr lang="en-GB" altLang="en-US" sz="2000" dirty="0">
                <a:solidFill>
                  <a:schemeClr val="tx1"/>
                </a:solidFill>
                <a:latin typeface="+mn-lt"/>
              </a:rPr>
              <a:t>1) Limitations of conventional seismic interpretation</a:t>
            </a:r>
          </a:p>
          <a:p>
            <a:pPr marL="0" indent="0" eaLnBrk="1" hangingPunct="1">
              <a:spcBef>
                <a:spcPct val="0"/>
              </a:spcBef>
              <a:buNone/>
            </a:pPr>
            <a:endParaRPr lang="en-GB" altLang="en-US" sz="2000" dirty="0">
              <a:solidFill>
                <a:schemeClr val="tx1"/>
              </a:solidFill>
              <a:latin typeface="+mn-lt"/>
            </a:endParaRPr>
          </a:p>
          <a:p>
            <a:pPr eaLnBrk="1" hangingPunct="1">
              <a:spcBef>
                <a:spcPct val="0"/>
              </a:spcBef>
              <a:buFontTx/>
              <a:buNone/>
            </a:pPr>
            <a:r>
              <a:rPr lang="en-GB" altLang="en-US" sz="2000" dirty="0">
                <a:solidFill>
                  <a:schemeClr val="tx1"/>
                </a:solidFill>
                <a:latin typeface="+mn-lt"/>
              </a:rPr>
              <a:t>2) Common geological features that may be observed in near-surface </a:t>
            </a:r>
          </a:p>
          <a:p>
            <a:pPr eaLnBrk="1" hangingPunct="1">
              <a:spcBef>
                <a:spcPct val="0"/>
              </a:spcBef>
              <a:buFontTx/>
              <a:buNone/>
            </a:pPr>
            <a:r>
              <a:rPr lang="en-GB" altLang="en-US" sz="2000" dirty="0">
                <a:solidFill>
                  <a:schemeClr val="tx1"/>
                </a:solidFill>
                <a:latin typeface="+mn-lt"/>
              </a:rPr>
              <a:t>seismic data used for environmental applications</a:t>
            </a:r>
          </a:p>
          <a:p>
            <a:pPr eaLnBrk="1" hangingPunct="1">
              <a:spcBef>
                <a:spcPct val="0"/>
              </a:spcBef>
              <a:buFontTx/>
              <a:buNone/>
            </a:pPr>
            <a:r>
              <a:rPr lang="en-GB" altLang="en-US" sz="2000" dirty="0">
                <a:solidFill>
                  <a:schemeClr val="tx1"/>
                </a:solidFill>
                <a:latin typeface="+mn-lt"/>
              </a:rPr>
              <a:t>    </a:t>
            </a:r>
          </a:p>
          <a:p>
            <a:pPr eaLnBrk="1" hangingPunct="1">
              <a:spcBef>
                <a:spcPct val="0"/>
              </a:spcBef>
              <a:buFontTx/>
              <a:buNone/>
            </a:pPr>
            <a:r>
              <a:rPr lang="en-GB" altLang="en-US" sz="2000" dirty="0">
                <a:solidFill>
                  <a:schemeClr val="tx1"/>
                </a:solidFill>
                <a:latin typeface="+mn-lt"/>
              </a:rPr>
              <a:t>3) Conventional seismic interpretation ‘deliverables’</a:t>
            </a:r>
          </a:p>
          <a:p>
            <a:pPr eaLnBrk="1" hangingPunct="1">
              <a:spcBef>
                <a:spcPct val="0"/>
              </a:spcBef>
              <a:buFontTx/>
              <a:buNone/>
            </a:pPr>
            <a:endParaRPr lang="en-GB" altLang="en-US" sz="2000" b="1" dirty="0">
              <a:solidFill>
                <a:schemeClr val="tx1"/>
              </a:solidFill>
              <a:latin typeface="+mn-lt"/>
            </a:endParaRPr>
          </a:p>
          <a:p>
            <a:pPr eaLnBrk="1" hangingPunct="1">
              <a:spcBef>
                <a:spcPct val="0"/>
              </a:spcBef>
            </a:pPr>
            <a:endParaRPr lang="en-GB" altLang="en-US" sz="2000" dirty="0">
              <a:solidFill>
                <a:schemeClr val="tx1"/>
              </a:solidFill>
              <a:latin typeface="+mn-lt"/>
            </a:endParaRPr>
          </a:p>
        </p:txBody>
      </p:sp>
      <p:sp>
        <p:nvSpPr>
          <p:cNvPr id="37892" name="TextBox 3"/>
          <p:cNvSpPr txBox="1">
            <a:spLocks noChangeArrowheads="1"/>
          </p:cNvSpPr>
          <p:nvPr/>
        </p:nvSpPr>
        <p:spPr bwMode="auto">
          <a:xfrm>
            <a:off x="2359706" y="1292958"/>
            <a:ext cx="7472587" cy="144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2200" b="1" dirty="0">
                <a:solidFill>
                  <a:srgbClr val="FF0000"/>
                </a:solidFill>
                <a:latin typeface="Calibri" panose="020F0502020204030204" pitchFamily="34" charset="0"/>
              </a:rPr>
              <a:t>Objective of lecture 5:</a:t>
            </a:r>
          </a:p>
          <a:p>
            <a:pPr eaLnBrk="1" hangingPunct="1">
              <a:spcBef>
                <a:spcPct val="0"/>
              </a:spcBef>
              <a:buFontTx/>
              <a:buNone/>
            </a:pPr>
            <a:endParaRPr lang="en-GB" altLang="en-US" sz="2200" b="1" dirty="0">
              <a:solidFill>
                <a:srgbClr val="FF0000"/>
              </a:solidFill>
              <a:latin typeface="Calibri" panose="020F0502020204030204" pitchFamily="34" charset="0"/>
            </a:endParaRPr>
          </a:p>
          <a:p>
            <a:pPr eaLnBrk="1" hangingPunct="1">
              <a:spcBef>
                <a:spcPct val="0"/>
              </a:spcBef>
              <a:buFontTx/>
              <a:buNone/>
            </a:pPr>
            <a:r>
              <a:rPr lang="en-GB" altLang="en-US" sz="2200" b="1" dirty="0">
                <a:solidFill>
                  <a:srgbClr val="FF0000"/>
                </a:solidFill>
                <a:latin typeface="Calibri" panose="020F0502020204030204" pitchFamily="34" charset="0"/>
              </a:rPr>
              <a:t>Conventional seismic interpretation and geological features imaged in seismic data</a:t>
            </a:r>
          </a:p>
        </p:txBody>
      </p:sp>
      <p:sp>
        <p:nvSpPr>
          <p:cNvPr id="5" name="Rectangle 4"/>
          <p:cNvSpPr/>
          <p:nvPr/>
        </p:nvSpPr>
        <p:spPr>
          <a:xfrm>
            <a:off x="1851027" y="1196501"/>
            <a:ext cx="8169275" cy="16394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386671" y="131763"/>
            <a:ext cx="7227887" cy="450850"/>
          </a:xfrm>
        </p:spPr>
        <p:txBody>
          <a:bodyPr/>
          <a:lstStyle/>
          <a:p>
            <a:r>
              <a:rPr lang="en-GB" altLang="en-US" sz="2800" dirty="0"/>
              <a:t>Seismic interpretation: Where to start?</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851" y="852488"/>
            <a:ext cx="8289925" cy="502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extBox 5"/>
          <p:cNvSpPr txBox="1">
            <a:spLocks noChangeArrowheads="1"/>
          </p:cNvSpPr>
          <p:nvPr/>
        </p:nvSpPr>
        <p:spPr bwMode="auto">
          <a:xfrm rot="5400000">
            <a:off x="1285876" y="3143251"/>
            <a:ext cx="936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GB" altLang="en-US" sz="1400"/>
              <a:t>TWTT (s)</a:t>
            </a:r>
          </a:p>
        </p:txBody>
      </p:sp>
      <p:sp>
        <p:nvSpPr>
          <p:cNvPr id="18436" name="TextBox 6"/>
          <p:cNvSpPr txBox="1">
            <a:spLocks noChangeArrowheads="1"/>
          </p:cNvSpPr>
          <p:nvPr/>
        </p:nvSpPr>
        <p:spPr bwMode="auto">
          <a:xfrm>
            <a:off x="5210176" y="714376"/>
            <a:ext cx="1217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GB" altLang="en-US" sz="1400"/>
              <a:t>CDP number</a:t>
            </a:r>
          </a:p>
        </p:txBody>
      </p:sp>
      <p:sp>
        <p:nvSpPr>
          <p:cNvPr id="18437" name="TextBox 7"/>
          <p:cNvSpPr txBox="1">
            <a:spLocks noChangeArrowheads="1"/>
          </p:cNvSpPr>
          <p:nvPr/>
        </p:nvSpPr>
        <p:spPr bwMode="auto">
          <a:xfrm>
            <a:off x="2171701" y="5962650"/>
            <a:ext cx="329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GB" altLang="en-US" sz="1800" dirty="0">
                <a:latin typeface="+mn-lt"/>
              </a:rPr>
              <a:t>Time-migrated seismic section</a:t>
            </a:r>
          </a:p>
        </p:txBody>
      </p:sp>
      <p:sp>
        <p:nvSpPr>
          <p:cNvPr id="18438" name="TextBox 8"/>
          <p:cNvSpPr txBox="1">
            <a:spLocks noChangeArrowheads="1"/>
          </p:cNvSpPr>
          <p:nvPr/>
        </p:nvSpPr>
        <p:spPr bwMode="auto">
          <a:xfrm>
            <a:off x="8724900" y="6391276"/>
            <a:ext cx="148790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GB" altLang="en-US" sz="1400" dirty="0">
                <a:latin typeface="+mn-lt"/>
              </a:rPr>
              <a:t>Bond et al. 2007</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GB" altLang="en-US" sz="2800" dirty="0"/>
              <a:t>Uncertainty in seismic interpretation</a:t>
            </a:r>
          </a:p>
        </p:txBody>
      </p:sp>
      <p:sp>
        <p:nvSpPr>
          <p:cNvPr id="20482" name="TextBox 3"/>
          <p:cNvSpPr txBox="1">
            <a:spLocks noChangeArrowheads="1"/>
          </p:cNvSpPr>
          <p:nvPr/>
        </p:nvSpPr>
        <p:spPr bwMode="auto">
          <a:xfrm>
            <a:off x="1134344" y="831742"/>
            <a:ext cx="10257103"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Tx/>
              <a:buChar char="•"/>
            </a:pPr>
            <a:r>
              <a:rPr lang="en-GB" altLang="en-US" sz="1900" dirty="0">
                <a:latin typeface="+mn-lt"/>
              </a:rPr>
              <a:t> Seismic interpretation is subjective- different people will interpret the same section differently</a:t>
            </a:r>
          </a:p>
          <a:p>
            <a:pPr eaLnBrk="1" hangingPunct="1"/>
            <a:endParaRPr lang="en-GB" altLang="en-US" sz="1900" dirty="0">
              <a:latin typeface="+mn-lt"/>
            </a:endParaRPr>
          </a:p>
          <a:p>
            <a:pPr eaLnBrk="1" hangingPunct="1">
              <a:buFontTx/>
              <a:buChar char="•"/>
            </a:pPr>
            <a:r>
              <a:rPr lang="en-GB" altLang="en-US" sz="1900" dirty="0">
                <a:latin typeface="+mn-lt"/>
              </a:rPr>
              <a:t> The seismic section on the previous slide was given to 412 people to interpret- ranging </a:t>
            </a:r>
          </a:p>
          <a:p>
            <a:pPr eaLnBrk="1" hangingPunct="1"/>
            <a:r>
              <a:rPr lang="en-GB" altLang="en-US" sz="1900" dirty="0">
                <a:latin typeface="+mn-lt"/>
              </a:rPr>
              <a:t>from students to experienced academics and industry geologists</a:t>
            </a:r>
          </a:p>
        </p:txBody>
      </p:sp>
      <p:pic>
        <p:nvPicPr>
          <p:cNvPr id="204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2386014"/>
            <a:ext cx="3108325"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5039" y="2400301"/>
            <a:ext cx="3868737"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2700" y="4676775"/>
            <a:ext cx="295275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8414" y="4695825"/>
            <a:ext cx="3070225"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rrowheads="1"/>
          </p:cNvSpPr>
          <p:nvPr/>
        </p:nvSpPr>
        <p:spPr bwMode="auto">
          <a:xfrm>
            <a:off x="7400925" y="4191000"/>
            <a:ext cx="649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GB" altLang="en-US" sz="1800">
                <a:latin typeface="Cambria" panose="02040503050406030204" pitchFamily="18" charset="0"/>
              </a:rPr>
              <a:t>Salt?</a:t>
            </a:r>
          </a:p>
        </p:txBody>
      </p:sp>
      <p:sp>
        <p:nvSpPr>
          <p:cNvPr id="11" name="TextBox 10"/>
          <p:cNvSpPr txBox="1">
            <a:spLocks noChangeArrowheads="1"/>
          </p:cNvSpPr>
          <p:nvPr/>
        </p:nvSpPr>
        <p:spPr bwMode="auto">
          <a:xfrm>
            <a:off x="3257550" y="6411914"/>
            <a:ext cx="16716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GB" altLang="en-US" sz="1800">
                <a:latin typeface="Cambria" panose="02040503050406030204" pitchFamily="18" charset="0"/>
              </a:rPr>
              <a:t>Normal faults?</a:t>
            </a:r>
          </a:p>
        </p:txBody>
      </p:sp>
      <p:sp>
        <p:nvSpPr>
          <p:cNvPr id="12" name="TextBox 11"/>
          <p:cNvSpPr txBox="1">
            <a:spLocks noChangeArrowheads="1"/>
          </p:cNvSpPr>
          <p:nvPr/>
        </p:nvSpPr>
        <p:spPr bwMode="auto">
          <a:xfrm>
            <a:off x="7258050" y="6410325"/>
            <a:ext cx="158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GB" altLang="en-US" sz="1800">
                <a:latin typeface="Cambria" panose="02040503050406030204" pitchFamily="18" charset="0"/>
              </a:rPr>
              <a:t>Thrust faults?</a:t>
            </a:r>
          </a:p>
        </p:txBody>
      </p:sp>
      <p:sp>
        <p:nvSpPr>
          <p:cNvPr id="20490" name="TextBox 12"/>
          <p:cNvSpPr txBox="1">
            <a:spLocks noChangeArrowheads="1"/>
          </p:cNvSpPr>
          <p:nvPr/>
        </p:nvSpPr>
        <p:spPr bwMode="auto">
          <a:xfrm>
            <a:off x="9067800" y="6429376"/>
            <a:ext cx="148790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GB" altLang="en-US" sz="1400" dirty="0">
                <a:latin typeface="+mn-lt"/>
              </a:rPr>
              <a:t>Bond et al. 2007</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19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198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4476" y="804864"/>
            <a:ext cx="4144963"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771525"/>
            <a:ext cx="3136900" cy="347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4989" y="3914775"/>
            <a:ext cx="3125787"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3" name="TextBox 9"/>
          <p:cNvSpPr txBox="1">
            <a:spLocks noChangeArrowheads="1"/>
          </p:cNvSpPr>
          <p:nvPr/>
        </p:nvSpPr>
        <p:spPr bwMode="auto">
          <a:xfrm>
            <a:off x="7677150" y="2924175"/>
            <a:ext cx="1784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GB" altLang="en-US" sz="1800">
                <a:latin typeface="Cambria" panose="02040503050406030204" pitchFamily="18" charset="0"/>
              </a:rPr>
              <a:t>Bond et al. 2007</a:t>
            </a:r>
          </a:p>
        </p:txBody>
      </p:sp>
      <p:sp>
        <p:nvSpPr>
          <p:cNvPr id="70664" name="TextBox 10"/>
          <p:cNvSpPr txBox="1">
            <a:spLocks noChangeArrowheads="1"/>
          </p:cNvSpPr>
          <p:nvPr/>
        </p:nvSpPr>
        <p:spPr bwMode="auto">
          <a:xfrm>
            <a:off x="5229111" y="3363796"/>
            <a:ext cx="6680428"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Tx/>
              <a:buChar char="•"/>
            </a:pPr>
            <a:r>
              <a:rPr lang="en-GB" altLang="en-US" sz="2000" dirty="0">
                <a:latin typeface="+mn-lt"/>
              </a:rPr>
              <a:t> The principle of Seismic-stratigraphy has provided geoscientists with a framework to interpret seismic data since 1977</a:t>
            </a:r>
          </a:p>
          <a:p>
            <a:pPr eaLnBrk="1" hangingPunct="1">
              <a:buFontTx/>
              <a:buChar char="•"/>
            </a:pPr>
            <a:endParaRPr lang="en-GB" altLang="en-US" sz="2000" dirty="0">
              <a:latin typeface="+mn-lt"/>
            </a:endParaRPr>
          </a:p>
          <a:p>
            <a:pPr eaLnBrk="1" hangingPunct="1">
              <a:buFontTx/>
              <a:buChar char="•"/>
            </a:pPr>
            <a:r>
              <a:rPr lang="en-GB" altLang="en-US" sz="2000" dirty="0">
                <a:latin typeface="+mn-lt"/>
              </a:rPr>
              <a:t> More recent studies show that seismic interpretation can be improved by attempting to restore the geological evolution of the area based on your interpretation (to prove geologically valid)</a:t>
            </a:r>
          </a:p>
          <a:p>
            <a:pPr eaLnBrk="1" hangingPunct="1">
              <a:buFontTx/>
              <a:buChar char="•"/>
            </a:pPr>
            <a:endParaRPr lang="en-GB" altLang="en-US" sz="2000" dirty="0">
              <a:latin typeface="+mn-lt"/>
            </a:endParaRPr>
          </a:p>
          <a:p>
            <a:pPr eaLnBrk="1" hangingPunct="1">
              <a:buFontTx/>
              <a:buChar char="•"/>
            </a:pPr>
            <a:r>
              <a:rPr lang="en-GB" altLang="en-US" sz="2000" dirty="0">
                <a:latin typeface="+mn-lt"/>
              </a:rPr>
              <a:t> However, conventional seismic interpretation is still very subjective</a:t>
            </a:r>
          </a:p>
        </p:txBody>
      </p:sp>
      <p:sp>
        <p:nvSpPr>
          <p:cNvPr id="10" name="Title 1">
            <a:extLst>
              <a:ext uri="{FF2B5EF4-FFF2-40B4-BE49-F238E27FC236}">
                <a16:creationId xmlns:a16="http://schemas.microsoft.com/office/drawing/2014/main" id="{546A5494-089C-534E-AD8F-71AFB97E68C2}"/>
              </a:ext>
            </a:extLst>
          </p:cNvPr>
          <p:cNvSpPr>
            <a:spLocks noGrp="1"/>
          </p:cNvSpPr>
          <p:nvPr>
            <p:ph type="title"/>
          </p:nvPr>
        </p:nvSpPr>
        <p:spPr>
          <a:xfrm>
            <a:off x="116417" y="115888"/>
            <a:ext cx="8955616" cy="450850"/>
          </a:xfrm>
        </p:spPr>
        <p:txBody>
          <a:bodyPr/>
          <a:lstStyle/>
          <a:p>
            <a:r>
              <a:rPr lang="en-GB" altLang="en-US" sz="2800" dirty="0"/>
              <a:t>Uncertainty in seismic interpretation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7EFF4-DD79-EC49-959A-3176D4124812}"/>
              </a:ext>
            </a:extLst>
          </p:cNvPr>
          <p:cNvSpPr>
            <a:spLocks noGrp="1"/>
          </p:cNvSpPr>
          <p:nvPr>
            <p:ph type="title"/>
          </p:nvPr>
        </p:nvSpPr>
        <p:spPr/>
        <p:txBody>
          <a:bodyPr/>
          <a:lstStyle/>
          <a:p>
            <a:r>
              <a:rPr lang="en-US" dirty="0"/>
              <a:t>Non-unique seismic facies</a:t>
            </a:r>
          </a:p>
        </p:txBody>
      </p:sp>
      <p:sp>
        <p:nvSpPr>
          <p:cNvPr id="4" name="TextBox 3">
            <a:extLst>
              <a:ext uri="{FF2B5EF4-FFF2-40B4-BE49-F238E27FC236}">
                <a16:creationId xmlns:a16="http://schemas.microsoft.com/office/drawing/2014/main" id="{F7188847-F3FD-2749-B36D-AAD919DA7039}"/>
              </a:ext>
            </a:extLst>
          </p:cNvPr>
          <p:cNvSpPr txBox="1"/>
          <p:nvPr/>
        </p:nvSpPr>
        <p:spPr>
          <a:xfrm>
            <a:off x="210318" y="842096"/>
            <a:ext cx="11115928" cy="1477328"/>
          </a:xfrm>
          <a:prstGeom prst="rect">
            <a:avLst/>
          </a:prstGeom>
          <a:noFill/>
        </p:spPr>
        <p:txBody>
          <a:bodyPr wrap="none" rtlCol="0">
            <a:spAutoFit/>
          </a:bodyPr>
          <a:lstStyle/>
          <a:p>
            <a:pPr marL="285750" indent="-285750">
              <a:buFont typeface="Arial" panose="020B0604020202020204" pitchFamily="34" charset="0"/>
              <a:buChar char="•"/>
            </a:pPr>
            <a:r>
              <a:rPr lang="en-US" sz="2000" dirty="0"/>
              <a:t>One of the difficulties of working with seismic data is that different geological features can look</a:t>
            </a:r>
          </a:p>
          <a:p>
            <a:r>
              <a:rPr lang="en-US" sz="2000" dirty="0"/>
              <a:t>similar. The way geological features look in seismic data (their ‘seismic facies’) is non-unique</a:t>
            </a:r>
          </a:p>
          <a:p>
            <a:endParaRPr lang="en-US" sz="1000" dirty="0"/>
          </a:p>
          <a:p>
            <a:pPr marL="342900" indent="-342900">
              <a:buFont typeface="Arial" panose="020B0604020202020204" pitchFamily="34" charset="0"/>
              <a:buChar char="•"/>
            </a:pPr>
            <a:r>
              <a:rPr lang="en-US" sz="2000" dirty="0"/>
              <a:t>This is also a challenge for any deep learning attempts to automate seismic interpretation</a:t>
            </a:r>
          </a:p>
          <a:p>
            <a:r>
              <a:rPr lang="en-US" sz="2000" dirty="0"/>
              <a:t>(we will come back to this in lecture 6)</a:t>
            </a:r>
          </a:p>
        </p:txBody>
      </p:sp>
      <p:pic>
        <p:nvPicPr>
          <p:cNvPr id="6" name="Picture 2">
            <a:extLst>
              <a:ext uri="{FF2B5EF4-FFF2-40B4-BE49-F238E27FC236}">
                <a16:creationId xmlns:a16="http://schemas.microsoft.com/office/drawing/2014/main" id="{1189D75F-BFB1-0E42-90D4-05F0584A0719}"/>
              </a:ext>
            </a:extLst>
          </p:cNvPr>
          <p:cNvPicPr>
            <a:picLocks noChangeAspect="1" noChangeArrowheads="1"/>
          </p:cNvPicPr>
          <p:nvPr/>
        </p:nvPicPr>
        <p:blipFill>
          <a:blip r:embed="rId2" cstate="print"/>
          <a:srcRect l="51616" t="12500" r="27738" b="20833"/>
          <a:stretch>
            <a:fillRect/>
          </a:stretch>
        </p:blipFill>
        <p:spPr bwMode="auto">
          <a:xfrm>
            <a:off x="8301753" y="2590939"/>
            <a:ext cx="3462215" cy="3956817"/>
          </a:xfrm>
          <a:prstGeom prst="rect">
            <a:avLst/>
          </a:prstGeom>
          <a:noFill/>
          <a:ln w="19050">
            <a:solidFill>
              <a:schemeClr val="bg1"/>
            </a:solidFill>
            <a:miter lim="800000"/>
            <a:headEnd/>
            <a:tailEnd/>
          </a:ln>
        </p:spPr>
      </p:pic>
      <p:sp>
        <p:nvSpPr>
          <p:cNvPr id="7" name="TextBox 6">
            <a:extLst>
              <a:ext uri="{FF2B5EF4-FFF2-40B4-BE49-F238E27FC236}">
                <a16:creationId xmlns:a16="http://schemas.microsoft.com/office/drawing/2014/main" id="{6D867555-EE80-AE4A-B3F4-D8D2651DEAB4}"/>
              </a:ext>
            </a:extLst>
          </p:cNvPr>
          <p:cNvSpPr txBox="1"/>
          <p:nvPr/>
        </p:nvSpPr>
        <p:spPr>
          <a:xfrm>
            <a:off x="9284537" y="6283708"/>
            <a:ext cx="2494594" cy="261610"/>
          </a:xfrm>
          <a:prstGeom prst="rect">
            <a:avLst/>
          </a:prstGeom>
          <a:noFill/>
        </p:spPr>
        <p:txBody>
          <a:bodyPr wrap="none" rtlCol="0">
            <a:spAutoFit/>
          </a:bodyPr>
          <a:lstStyle/>
          <a:p>
            <a:pPr algn="r"/>
            <a:r>
              <a:rPr lang="en-GB" sz="1100" b="1" i="1" dirty="0"/>
              <a:t>From AAPG Studies in Geology 49</a:t>
            </a:r>
          </a:p>
        </p:txBody>
      </p:sp>
      <p:pic>
        <p:nvPicPr>
          <p:cNvPr id="8" name="Picture 5">
            <a:extLst>
              <a:ext uri="{FF2B5EF4-FFF2-40B4-BE49-F238E27FC236}">
                <a16:creationId xmlns:a16="http://schemas.microsoft.com/office/drawing/2014/main" id="{E122BE04-3E54-3346-B664-CD214C840383}"/>
              </a:ext>
            </a:extLst>
          </p:cNvPr>
          <p:cNvPicPr>
            <a:picLocks noChangeAspect="1" noChangeArrowheads="1"/>
          </p:cNvPicPr>
          <p:nvPr/>
        </p:nvPicPr>
        <p:blipFill>
          <a:blip r:embed="rId3" cstate="print"/>
          <a:srcRect/>
          <a:stretch>
            <a:fillRect/>
          </a:stretch>
        </p:blipFill>
        <p:spPr bwMode="auto">
          <a:xfrm>
            <a:off x="2764972" y="4291746"/>
            <a:ext cx="5380038" cy="2228587"/>
          </a:xfrm>
          <a:prstGeom prst="rect">
            <a:avLst/>
          </a:prstGeom>
          <a:noFill/>
          <a:ln w="12700">
            <a:solidFill>
              <a:schemeClr val="bg1"/>
            </a:solidFill>
            <a:miter lim="800000"/>
            <a:headEnd/>
            <a:tailEnd/>
          </a:ln>
        </p:spPr>
      </p:pic>
      <p:pic>
        <p:nvPicPr>
          <p:cNvPr id="9" name="Picture 7" descr="salt depth v time">
            <a:extLst>
              <a:ext uri="{FF2B5EF4-FFF2-40B4-BE49-F238E27FC236}">
                <a16:creationId xmlns:a16="http://schemas.microsoft.com/office/drawing/2014/main" id="{27BB9FBB-ECFC-9E4A-9B48-C1200BB51305}"/>
              </a:ext>
            </a:extLst>
          </p:cNvPr>
          <p:cNvPicPr>
            <a:picLocks noChangeAspect="1" noChangeArrowheads="1"/>
          </p:cNvPicPr>
          <p:nvPr/>
        </p:nvPicPr>
        <p:blipFill>
          <a:blip r:embed="rId4" cstate="print"/>
          <a:srcRect l="53479"/>
          <a:stretch>
            <a:fillRect/>
          </a:stretch>
        </p:blipFill>
        <p:spPr bwMode="auto">
          <a:xfrm>
            <a:off x="345139" y="2615346"/>
            <a:ext cx="3989881" cy="2658196"/>
          </a:xfrm>
          <a:prstGeom prst="rect">
            <a:avLst/>
          </a:prstGeom>
          <a:noFill/>
          <a:ln w="19050">
            <a:solidFill>
              <a:schemeClr val="bg1"/>
            </a:solidFill>
          </a:ln>
        </p:spPr>
      </p:pic>
      <p:sp>
        <p:nvSpPr>
          <p:cNvPr id="10" name="Rectangle 9">
            <a:extLst>
              <a:ext uri="{FF2B5EF4-FFF2-40B4-BE49-F238E27FC236}">
                <a16:creationId xmlns:a16="http://schemas.microsoft.com/office/drawing/2014/main" id="{BBA39844-3211-AE4B-BACB-E53B08026992}"/>
              </a:ext>
            </a:extLst>
          </p:cNvPr>
          <p:cNvSpPr/>
          <p:nvPr/>
        </p:nvSpPr>
        <p:spPr>
          <a:xfrm>
            <a:off x="1755879" y="3904915"/>
            <a:ext cx="1139721" cy="31807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B105C1C3-31F1-B34C-BE65-6F7B655736FE}"/>
              </a:ext>
            </a:extLst>
          </p:cNvPr>
          <p:cNvSpPr/>
          <p:nvPr/>
        </p:nvSpPr>
        <p:spPr>
          <a:xfrm>
            <a:off x="4622800" y="5563406"/>
            <a:ext cx="1473200" cy="31807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235653C4-8544-E348-835C-8C99BA228366}"/>
              </a:ext>
            </a:extLst>
          </p:cNvPr>
          <p:cNvSpPr/>
          <p:nvPr/>
        </p:nvSpPr>
        <p:spPr>
          <a:xfrm>
            <a:off x="9284537" y="3785406"/>
            <a:ext cx="1154863" cy="135809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13" name="TextBox 12">
            <a:extLst>
              <a:ext uri="{FF2B5EF4-FFF2-40B4-BE49-F238E27FC236}">
                <a16:creationId xmlns:a16="http://schemas.microsoft.com/office/drawing/2014/main" id="{DA58FB77-7AA7-D545-9D9E-ECCBA6078FD2}"/>
              </a:ext>
            </a:extLst>
          </p:cNvPr>
          <p:cNvSpPr txBox="1"/>
          <p:nvPr/>
        </p:nvSpPr>
        <p:spPr>
          <a:xfrm>
            <a:off x="4417866" y="2503042"/>
            <a:ext cx="3801041" cy="1754326"/>
          </a:xfrm>
          <a:prstGeom prst="rect">
            <a:avLst/>
          </a:prstGeom>
          <a:noFill/>
        </p:spPr>
        <p:txBody>
          <a:bodyPr wrap="none" rtlCol="0">
            <a:spAutoFit/>
          </a:bodyPr>
          <a:lstStyle/>
          <a:p>
            <a:r>
              <a:rPr lang="en-US" dirty="0"/>
              <a:t>The seismic facies in each green</a:t>
            </a:r>
          </a:p>
          <a:p>
            <a:r>
              <a:rPr lang="en-US" dirty="0"/>
              <a:t>box would be described as </a:t>
            </a:r>
          </a:p>
          <a:p>
            <a:r>
              <a:rPr lang="en-US" dirty="0"/>
              <a:t>”low amplitude, chaotic reflections”</a:t>
            </a:r>
          </a:p>
          <a:p>
            <a:endParaRPr lang="en-US" dirty="0"/>
          </a:p>
          <a:p>
            <a:r>
              <a:rPr lang="en-US" dirty="0"/>
              <a:t>But the three images show 1) salt, </a:t>
            </a:r>
          </a:p>
          <a:p>
            <a:r>
              <a:rPr lang="en-US" dirty="0"/>
              <a:t>2) debris flows and 3) carbonates</a:t>
            </a:r>
          </a:p>
        </p:txBody>
      </p:sp>
      <p:sp>
        <p:nvSpPr>
          <p:cNvPr id="14" name="Rectangle 13">
            <a:extLst>
              <a:ext uri="{FF2B5EF4-FFF2-40B4-BE49-F238E27FC236}">
                <a16:creationId xmlns:a16="http://schemas.microsoft.com/office/drawing/2014/main" id="{106E0FB2-6FE7-1A44-AFEF-3E2F08229FDB}"/>
              </a:ext>
            </a:extLst>
          </p:cNvPr>
          <p:cNvSpPr/>
          <p:nvPr/>
        </p:nvSpPr>
        <p:spPr>
          <a:xfrm>
            <a:off x="345139" y="2615346"/>
            <a:ext cx="657522" cy="5088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chemeClr val="tx1"/>
                </a:solidFill>
              </a:rPr>
              <a:t>1</a:t>
            </a:r>
          </a:p>
        </p:txBody>
      </p:sp>
      <p:sp>
        <p:nvSpPr>
          <p:cNvPr id="15" name="Rectangle 14">
            <a:extLst>
              <a:ext uri="{FF2B5EF4-FFF2-40B4-BE49-F238E27FC236}">
                <a16:creationId xmlns:a16="http://schemas.microsoft.com/office/drawing/2014/main" id="{7977C171-19AF-C34F-BD21-A56ABE11268D}"/>
              </a:ext>
            </a:extLst>
          </p:cNvPr>
          <p:cNvSpPr/>
          <p:nvPr/>
        </p:nvSpPr>
        <p:spPr>
          <a:xfrm>
            <a:off x="7481600" y="6011479"/>
            <a:ext cx="657522" cy="5088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chemeClr val="tx1"/>
                </a:solidFill>
              </a:rPr>
              <a:t>2</a:t>
            </a:r>
          </a:p>
        </p:txBody>
      </p:sp>
      <p:sp>
        <p:nvSpPr>
          <p:cNvPr id="16" name="Rectangle 15">
            <a:extLst>
              <a:ext uri="{FF2B5EF4-FFF2-40B4-BE49-F238E27FC236}">
                <a16:creationId xmlns:a16="http://schemas.microsoft.com/office/drawing/2014/main" id="{197CC76D-F7BF-BB47-A2BB-55AA405D7B15}"/>
              </a:ext>
            </a:extLst>
          </p:cNvPr>
          <p:cNvSpPr/>
          <p:nvPr/>
        </p:nvSpPr>
        <p:spPr>
          <a:xfrm>
            <a:off x="8301753" y="2615346"/>
            <a:ext cx="657522" cy="5088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chemeClr val="tx1"/>
                </a:solidFill>
              </a:rPr>
              <a:t>3</a:t>
            </a:r>
          </a:p>
        </p:txBody>
      </p:sp>
    </p:spTree>
    <p:extLst>
      <p:ext uri="{BB962C8B-B14F-4D97-AF65-F5344CB8AC3E}">
        <p14:creationId xmlns:p14="http://schemas.microsoft.com/office/powerpoint/2010/main" val="394014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26200" y="4953000"/>
            <a:ext cx="5410200" cy="1752600"/>
          </a:xfrm>
        </p:spPr>
        <p:txBody>
          <a:bodyPr/>
          <a:lstStyle/>
          <a:p>
            <a:pPr marL="177800" indent="-177800" algn="just"/>
            <a:r>
              <a:rPr lang="en-GB" sz="1600" b="1" dirty="0">
                <a:solidFill>
                  <a:srgbClr val="C00000"/>
                </a:solidFill>
              </a:rPr>
              <a:t>Parallel, continuous, variable amplitude</a:t>
            </a:r>
            <a:r>
              <a:rPr lang="en-GB" sz="1600" dirty="0">
                <a:solidFill>
                  <a:srgbClr val="C00000"/>
                </a:solidFill>
              </a:rPr>
              <a:t> </a:t>
            </a:r>
            <a:r>
              <a:rPr lang="en-GB" sz="1600" dirty="0"/>
              <a:t>reflections</a:t>
            </a:r>
          </a:p>
          <a:p>
            <a:pPr marL="177800" indent="-177800" algn="just"/>
            <a:r>
              <a:rPr lang="en-GB" sz="1600" b="1" dirty="0"/>
              <a:t>Above</a:t>
            </a:r>
            <a:r>
              <a:rPr lang="en-GB" sz="1600" dirty="0"/>
              <a:t> – an interbedded mudstone-sandstone succession, Pliocene, offshore West Africa</a:t>
            </a:r>
          </a:p>
          <a:p>
            <a:pPr marL="177800" indent="-177800" algn="just"/>
            <a:r>
              <a:rPr lang="en-GB" sz="1600" b="1" dirty="0"/>
              <a:t>Below</a:t>
            </a:r>
            <a:r>
              <a:rPr lang="en-GB" sz="1600" dirty="0"/>
              <a:t> – an interbedded carbonate-mudstone succession, Cretaceous, offshore Oman</a:t>
            </a:r>
          </a:p>
          <a:p>
            <a:pPr marL="177800" indent="-177800" algn="just"/>
            <a:r>
              <a:rPr lang="en-GB" sz="1600" dirty="0"/>
              <a:t>How unique are the seismic facies interpretations?</a:t>
            </a:r>
          </a:p>
        </p:txBody>
      </p:sp>
      <p:pic>
        <p:nvPicPr>
          <p:cNvPr id="6" name="Picture 5"/>
          <p:cNvPicPr>
            <a:picLocks noChangeAspect="1" noChangeArrowheads="1"/>
          </p:cNvPicPr>
          <p:nvPr/>
        </p:nvPicPr>
        <p:blipFill>
          <a:blip r:embed="rId3" cstate="print"/>
          <a:srcRect/>
          <a:stretch>
            <a:fillRect/>
          </a:stretch>
        </p:blipFill>
        <p:spPr bwMode="auto">
          <a:xfrm>
            <a:off x="6426200" y="838201"/>
            <a:ext cx="5378450" cy="1761301"/>
          </a:xfrm>
          <a:prstGeom prst="rect">
            <a:avLst/>
          </a:prstGeom>
          <a:noFill/>
          <a:ln w="9525">
            <a:solidFill>
              <a:schemeClr val="bg1"/>
            </a:solidFill>
            <a:miter lim="800000"/>
            <a:headEnd/>
            <a:tailEnd/>
          </a:ln>
        </p:spPr>
      </p:pic>
      <p:pic>
        <p:nvPicPr>
          <p:cNvPr id="7" name="Picture 6" descr="Graphic1"/>
          <p:cNvPicPr>
            <a:picLocks noChangeAspect="1" noChangeArrowheads="1"/>
          </p:cNvPicPr>
          <p:nvPr/>
        </p:nvPicPr>
        <p:blipFill>
          <a:blip r:embed="rId4" cstate="print"/>
          <a:srcRect/>
          <a:stretch>
            <a:fillRect/>
          </a:stretch>
        </p:blipFill>
        <p:spPr bwMode="auto">
          <a:xfrm>
            <a:off x="6426200" y="2743200"/>
            <a:ext cx="5394325" cy="1944572"/>
          </a:xfrm>
          <a:prstGeom prst="rect">
            <a:avLst/>
          </a:prstGeom>
          <a:noFill/>
          <a:ln w="9525">
            <a:solidFill>
              <a:schemeClr val="bg1"/>
            </a:solidFill>
            <a:miter lim="800000"/>
            <a:headEnd/>
            <a:tailEnd/>
          </a:ln>
        </p:spPr>
      </p:pic>
      <p:sp>
        <p:nvSpPr>
          <p:cNvPr id="12" name="TextBox 11"/>
          <p:cNvSpPr txBox="1"/>
          <p:nvPr/>
        </p:nvSpPr>
        <p:spPr>
          <a:xfrm>
            <a:off x="9930413" y="4414434"/>
            <a:ext cx="1858201" cy="261610"/>
          </a:xfrm>
          <a:prstGeom prst="rect">
            <a:avLst/>
          </a:prstGeom>
          <a:solidFill>
            <a:schemeClr val="bg1"/>
          </a:solidFill>
          <a:ln>
            <a:solidFill>
              <a:schemeClr val="tx1"/>
            </a:solidFill>
          </a:ln>
        </p:spPr>
        <p:txBody>
          <a:bodyPr wrap="none" rtlCol="0">
            <a:spAutoFit/>
          </a:bodyPr>
          <a:lstStyle/>
          <a:p>
            <a:pPr algn="r"/>
            <a:r>
              <a:rPr lang="en-GB" sz="1100" b="1" i="1" dirty="0"/>
              <a:t>Image courtesy of Statoil</a:t>
            </a:r>
          </a:p>
        </p:txBody>
      </p:sp>
      <p:sp>
        <p:nvSpPr>
          <p:cNvPr id="5" name="TextBox 4">
            <a:extLst>
              <a:ext uri="{FF2B5EF4-FFF2-40B4-BE49-F238E27FC236}">
                <a16:creationId xmlns:a16="http://schemas.microsoft.com/office/drawing/2014/main" id="{12BECFFE-E608-8249-B673-D2AC6B14FEA8}"/>
              </a:ext>
            </a:extLst>
          </p:cNvPr>
          <p:cNvSpPr txBox="1"/>
          <p:nvPr/>
        </p:nvSpPr>
        <p:spPr>
          <a:xfrm>
            <a:off x="355600" y="980187"/>
            <a:ext cx="5891396" cy="1723549"/>
          </a:xfrm>
          <a:prstGeom prst="rect">
            <a:avLst/>
          </a:prstGeom>
          <a:noFill/>
        </p:spPr>
        <p:txBody>
          <a:bodyPr wrap="square" rtlCol="0">
            <a:spAutoFit/>
          </a:bodyPr>
          <a:lstStyle/>
          <a:p>
            <a:r>
              <a:rPr lang="en-US" sz="3400" dirty="0"/>
              <a:t>Vertical aggradation</a:t>
            </a:r>
          </a:p>
          <a:p>
            <a:endParaRPr lang="en-US" sz="1000" dirty="0"/>
          </a:p>
          <a:p>
            <a:pPr marL="285750" indent="-285750">
              <a:buFontTx/>
              <a:buChar char="-"/>
            </a:pPr>
            <a:r>
              <a:rPr lang="en-US" sz="2000" dirty="0"/>
              <a:t>Sedimentation in areas of high relative sea-level (</a:t>
            </a:r>
            <a:r>
              <a:rPr lang="en-US" sz="2000" dirty="0" err="1"/>
              <a:t>ie</a:t>
            </a:r>
            <a:r>
              <a:rPr lang="en-US" sz="2000" dirty="0"/>
              <a:t> there is lots of accommodation space for sediments to fill)</a:t>
            </a:r>
          </a:p>
        </p:txBody>
      </p:sp>
      <p:pic>
        <p:nvPicPr>
          <p:cNvPr id="21" name="Picture 20" descr="Chart&#10;&#10;Description automatically generated">
            <a:extLst>
              <a:ext uri="{FF2B5EF4-FFF2-40B4-BE49-F238E27FC236}">
                <a16:creationId xmlns:a16="http://schemas.microsoft.com/office/drawing/2014/main" id="{BA7164C4-6B79-DA4D-B713-09DA3016AB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475" y="2985646"/>
            <a:ext cx="5875521" cy="3275836"/>
          </a:xfrm>
          <a:prstGeom prst="rect">
            <a:avLst/>
          </a:prstGeom>
        </p:spPr>
      </p:pic>
      <p:sp>
        <p:nvSpPr>
          <p:cNvPr id="24" name="Title 1">
            <a:extLst>
              <a:ext uri="{FF2B5EF4-FFF2-40B4-BE49-F238E27FC236}">
                <a16:creationId xmlns:a16="http://schemas.microsoft.com/office/drawing/2014/main" id="{7E3D55D8-666D-F64D-AE6C-668E90295D99}"/>
              </a:ext>
            </a:extLst>
          </p:cNvPr>
          <p:cNvSpPr>
            <a:spLocks noGrp="1"/>
          </p:cNvSpPr>
          <p:nvPr>
            <p:ph type="title"/>
          </p:nvPr>
        </p:nvSpPr>
        <p:spPr>
          <a:xfrm>
            <a:off x="116417" y="115888"/>
            <a:ext cx="8955616" cy="450850"/>
          </a:xfrm>
        </p:spPr>
        <p:txBody>
          <a:bodyPr/>
          <a:lstStyle/>
          <a:p>
            <a:r>
              <a:rPr lang="en-US" dirty="0"/>
              <a:t>Geological features in seismic data</a:t>
            </a:r>
          </a:p>
        </p:txBody>
      </p:sp>
    </p:spTree>
    <p:extLst>
      <p:ext uri="{BB962C8B-B14F-4D97-AF65-F5344CB8AC3E}">
        <p14:creationId xmlns:p14="http://schemas.microsoft.com/office/powerpoint/2010/main" val="356458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E5E8-A2C5-D84E-864E-CB003498E469}"/>
              </a:ext>
            </a:extLst>
          </p:cNvPr>
          <p:cNvSpPr>
            <a:spLocks noGrp="1"/>
          </p:cNvSpPr>
          <p:nvPr>
            <p:ph type="title"/>
          </p:nvPr>
        </p:nvSpPr>
        <p:spPr/>
        <p:txBody>
          <a:bodyPr/>
          <a:lstStyle/>
          <a:p>
            <a:r>
              <a:rPr lang="en-US" dirty="0"/>
              <a:t>Geological features in seismic data</a:t>
            </a:r>
          </a:p>
        </p:txBody>
      </p:sp>
      <p:pic>
        <p:nvPicPr>
          <p:cNvPr id="4" name="Picture 8" descr="http://marlimillerphoto.com/images/SrU-07.jpg">
            <a:extLst>
              <a:ext uri="{FF2B5EF4-FFF2-40B4-BE49-F238E27FC236}">
                <a16:creationId xmlns:a16="http://schemas.microsoft.com/office/drawing/2014/main" id="{D01B5C38-8F35-1641-BE9A-2E168B7E5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496" y="1733085"/>
            <a:ext cx="4470400"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BB676669-19DA-B14C-9E36-04CD6DCE99ED}"/>
              </a:ext>
            </a:extLst>
          </p:cNvPr>
          <p:cNvSpPr txBox="1"/>
          <p:nvPr/>
        </p:nvSpPr>
        <p:spPr>
          <a:xfrm>
            <a:off x="324195" y="834615"/>
            <a:ext cx="11801629" cy="707886"/>
          </a:xfrm>
          <a:prstGeom prst="rect">
            <a:avLst/>
          </a:prstGeom>
          <a:noFill/>
        </p:spPr>
        <p:txBody>
          <a:bodyPr wrap="none" rtlCol="0">
            <a:spAutoFit/>
          </a:bodyPr>
          <a:lstStyle/>
          <a:p>
            <a:r>
              <a:rPr lang="en-US" sz="2000" b="1" dirty="0">
                <a:latin typeface="+mn-lt"/>
              </a:rPr>
              <a:t>Angular unconformity</a:t>
            </a:r>
            <a:r>
              <a:rPr lang="en-US" sz="2000" dirty="0">
                <a:latin typeface="+mn-lt"/>
              </a:rPr>
              <a:t> - </a:t>
            </a:r>
            <a:r>
              <a:rPr lang="en-GB" altLang="en-US" sz="2000" dirty="0">
                <a:latin typeface="+mn-lt"/>
              </a:rPr>
              <a:t>surface of erosion or non-deposition that separates younger less-tilted strata </a:t>
            </a:r>
          </a:p>
          <a:p>
            <a:r>
              <a:rPr lang="en-GB" altLang="en-US" sz="2000" dirty="0">
                <a:latin typeface="+mn-lt"/>
              </a:rPr>
              <a:t>from older more steeply dipping rocks</a:t>
            </a:r>
            <a:endParaRPr lang="en-US" sz="2000" dirty="0">
              <a:latin typeface="+mn-lt"/>
            </a:endParaRPr>
          </a:p>
        </p:txBody>
      </p:sp>
      <p:sp>
        <p:nvSpPr>
          <p:cNvPr id="6" name="TextBox 5">
            <a:extLst>
              <a:ext uri="{FF2B5EF4-FFF2-40B4-BE49-F238E27FC236}">
                <a16:creationId xmlns:a16="http://schemas.microsoft.com/office/drawing/2014/main" id="{E4CE7628-9A84-1244-8631-4E65BB3441C1}"/>
              </a:ext>
            </a:extLst>
          </p:cNvPr>
          <p:cNvSpPr txBox="1"/>
          <p:nvPr/>
        </p:nvSpPr>
        <p:spPr>
          <a:xfrm>
            <a:off x="1028701" y="4845021"/>
            <a:ext cx="2967479" cy="369332"/>
          </a:xfrm>
          <a:prstGeom prst="rect">
            <a:avLst/>
          </a:prstGeom>
          <a:noFill/>
        </p:spPr>
        <p:txBody>
          <a:bodyPr wrap="none" rtlCol="0">
            <a:spAutoFit/>
          </a:bodyPr>
          <a:lstStyle/>
          <a:p>
            <a:r>
              <a:rPr lang="en-US" dirty="0"/>
              <a:t>In the field (Grand Canyon)</a:t>
            </a:r>
          </a:p>
        </p:txBody>
      </p:sp>
      <p:pic>
        <p:nvPicPr>
          <p:cNvPr id="7" name="Picture 6">
            <a:extLst>
              <a:ext uri="{FF2B5EF4-FFF2-40B4-BE49-F238E27FC236}">
                <a16:creationId xmlns:a16="http://schemas.microsoft.com/office/drawing/2014/main" id="{357710D4-D28B-EE48-AB6D-2C1E98F4C082}"/>
              </a:ext>
            </a:extLst>
          </p:cNvPr>
          <p:cNvPicPr>
            <a:picLocks noChangeAspect="1" noChangeArrowheads="1"/>
          </p:cNvPicPr>
          <p:nvPr/>
        </p:nvPicPr>
        <p:blipFill>
          <a:blip r:embed="rId3" cstate="print"/>
          <a:srcRect/>
          <a:stretch>
            <a:fillRect/>
          </a:stretch>
        </p:blipFill>
        <p:spPr bwMode="auto">
          <a:xfrm>
            <a:off x="5434670" y="1733085"/>
            <a:ext cx="4679780" cy="3024336"/>
          </a:xfrm>
          <a:prstGeom prst="rect">
            <a:avLst/>
          </a:prstGeom>
          <a:noFill/>
          <a:ln w="9525">
            <a:solidFill>
              <a:schemeClr val="bg1"/>
            </a:solidFill>
            <a:miter lim="800000"/>
            <a:headEnd/>
            <a:tailEnd/>
          </a:ln>
        </p:spPr>
      </p:pic>
      <p:sp>
        <p:nvSpPr>
          <p:cNvPr id="9" name="Freeform 8">
            <a:extLst>
              <a:ext uri="{FF2B5EF4-FFF2-40B4-BE49-F238E27FC236}">
                <a16:creationId xmlns:a16="http://schemas.microsoft.com/office/drawing/2014/main" id="{8B115FDA-E897-794D-8802-C7189D4EC0F5}"/>
              </a:ext>
            </a:extLst>
          </p:cNvPr>
          <p:cNvSpPr/>
          <p:nvPr/>
        </p:nvSpPr>
        <p:spPr>
          <a:xfrm>
            <a:off x="5410282" y="1927328"/>
            <a:ext cx="4716780" cy="1941031"/>
          </a:xfrm>
          <a:custGeom>
            <a:avLst/>
            <a:gdLst>
              <a:gd name="connsiteX0" fmla="*/ 4716780 w 4716780"/>
              <a:gd name="connsiteY0" fmla="*/ 1937579 h 1941031"/>
              <a:gd name="connsiteX1" fmla="*/ 4663440 w 4716780"/>
              <a:gd name="connsiteY1" fmla="*/ 1914719 h 1941031"/>
              <a:gd name="connsiteX2" fmla="*/ 4640580 w 4716780"/>
              <a:gd name="connsiteY2" fmla="*/ 1907099 h 1941031"/>
              <a:gd name="connsiteX3" fmla="*/ 4610100 w 4716780"/>
              <a:gd name="connsiteY3" fmla="*/ 1891859 h 1941031"/>
              <a:gd name="connsiteX4" fmla="*/ 4587240 w 4716780"/>
              <a:gd name="connsiteY4" fmla="*/ 1876619 h 1941031"/>
              <a:gd name="connsiteX5" fmla="*/ 4541520 w 4716780"/>
              <a:gd name="connsiteY5" fmla="*/ 1861379 h 1941031"/>
              <a:gd name="connsiteX6" fmla="*/ 4518660 w 4716780"/>
              <a:gd name="connsiteY6" fmla="*/ 1846139 h 1941031"/>
              <a:gd name="connsiteX7" fmla="*/ 4465320 w 4716780"/>
              <a:gd name="connsiteY7" fmla="*/ 1830899 h 1941031"/>
              <a:gd name="connsiteX8" fmla="*/ 4434840 w 4716780"/>
              <a:gd name="connsiteY8" fmla="*/ 1815659 h 1941031"/>
              <a:gd name="connsiteX9" fmla="*/ 4389120 w 4716780"/>
              <a:gd name="connsiteY9" fmla="*/ 1800419 h 1941031"/>
              <a:gd name="connsiteX10" fmla="*/ 4335780 w 4716780"/>
              <a:gd name="connsiteY10" fmla="*/ 1777559 h 1941031"/>
              <a:gd name="connsiteX11" fmla="*/ 4312920 w 4716780"/>
              <a:gd name="connsiteY11" fmla="*/ 1762319 h 1941031"/>
              <a:gd name="connsiteX12" fmla="*/ 4251960 w 4716780"/>
              <a:gd name="connsiteY12" fmla="*/ 1747079 h 1941031"/>
              <a:gd name="connsiteX13" fmla="*/ 4175760 w 4716780"/>
              <a:gd name="connsiteY13" fmla="*/ 1716599 h 1941031"/>
              <a:gd name="connsiteX14" fmla="*/ 4130040 w 4716780"/>
              <a:gd name="connsiteY14" fmla="*/ 1701359 h 1941031"/>
              <a:gd name="connsiteX15" fmla="*/ 4107180 w 4716780"/>
              <a:gd name="connsiteY15" fmla="*/ 1693739 h 1941031"/>
              <a:gd name="connsiteX16" fmla="*/ 4046220 w 4716780"/>
              <a:gd name="connsiteY16" fmla="*/ 1670879 h 1941031"/>
              <a:gd name="connsiteX17" fmla="*/ 4023360 w 4716780"/>
              <a:gd name="connsiteY17" fmla="*/ 1655639 h 1941031"/>
              <a:gd name="connsiteX18" fmla="*/ 3977640 w 4716780"/>
              <a:gd name="connsiteY18" fmla="*/ 1640399 h 1941031"/>
              <a:gd name="connsiteX19" fmla="*/ 3909060 w 4716780"/>
              <a:gd name="connsiteY19" fmla="*/ 1617539 h 1941031"/>
              <a:gd name="connsiteX20" fmla="*/ 3886200 w 4716780"/>
              <a:gd name="connsiteY20" fmla="*/ 1609919 h 1941031"/>
              <a:gd name="connsiteX21" fmla="*/ 3863340 w 4716780"/>
              <a:gd name="connsiteY21" fmla="*/ 1602299 h 1941031"/>
              <a:gd name="connsiteX22" fmla="*/ 3840480 w 4716780"/>
              <a:gd name="connsiteY22" fmla="*/ 1587059 h 1941031"/>
              <a:gd name="connsiteX23" fmla="*/ 3794760 w 4716780"/>
              <a:gd name="connsiteY23" fmla="*/ 1571819 h 1941031"/>
              <a:gd name="connsiteX24" fmla="*/ 3741420 w 4716780"/>
              <a:gd name="connsiteY24" fmla="*/ 1541339 h 1941031"/>
              <a:gd name="connsiteX25" fmla="*/ 3718560 w 4716780"/>
              <a:gd name="connsiteY25" fmla="*/ 1533719 h 1941031"/>
              <a:gd name="connsiteX26" fmla="*/ 3680460 w 4716780"/>
              <a:gd name="connsiteY26" fmla="*/ 1510859 h 1941031"/>
              <a:gd name="connsiteX27" fmla="*/ 3634740 w 4716780"/>
              <a:gd name="connsiteY27" fmla="*/ 1495619 h 1941031"/>
              <a:gd name="connsiteX28" fmla="*/ 3589020 w 4716780"/>
              <a:gd name="connsiteY28" fmla="*/ 1472759 h 1941031"/>
              <a:gd name="connsiteX29" fmla="*/ 3566160 w 4716780"/>
              <a:gd name="connsiteY29" fmla="*/ 1457519 h 1941031"/>
              <a:gd name="connsiteX30" fmla="*/ 3520440 w 4716780"/>
              <a:gd name="connsiteY30" fmla="*/ 1442279 h 1941031"/>
              <a:gd name="connsiteX31" fmla="*/ 3497580 w 4716780"/>
              <a:gd name="connsiteY31" fmla="*/ 1434659 h 1941031"/>
              <a:gd name="connsiteX32" fmla="*/ 3474720 w 4716780"/>
              <a:gd name="connsiteY32" fmla="*/ 1419419 h 1941031"/>
              <a:gd name="connsiteX33" fmla="*/ 3429000 w 4716780"/>
              <a:gd name="connsiteY33" fmla="*/ 1404179 h 1941031"/>
              <a:gd name="connsiteX34" fmla="*/ 3406140 w 4716780"/>
              <a:gd name="connsiteY34" fmla="*/ 1396559 h 1941031"/>
              <a:gd name="connsiteX35" fmla="*/ 3352800 w 4716780"/>
              <a:gd name="connsiteY35" fmla="*/ 1366079 h 1941031"/>
              <a:gd name="connsiteX36" fmla="*/ 3299460 w 4716780"/>
              <a:gd name="connsiteY36" fmla="*/ 1335599 h 1941031"/>
              <a:gd name="connsiteX37" fmla="*/ 3276600 w 4716780"/>
              <a:gd name="connsiteY37" fmla="*/ 1327979 h 1941031"/>
              <a:gd name="connsiteX38" fmla="*/ 3230880 w 4716780"/>
              <a:gd name="connsiteY38" fmla="*/ 1297499 h 1941031"/>
              <a:gd name="connsiteX39" fmla="*/ 3208020 w 4716780"/>
              <a:gd name="connsiteY39" fmla="*/ 1282259 h 1941031"/>
              <a:gd name="connsiteX40" fmla="*/ 3185160 w 4716780"/>
              <a:gd name="connsiteY40" fmla="*/ 1259399 h 1941031"/>
              <a:gd name="connsiteX41" fmla="*/ 3162300 w 4716780"/>
              <a:gd name="connsiteY41" fmla="*/ 1244159 h 1941031"/>
              <a:gd name="connsiteX42" fmla="*/ 3116580 w 4716780"/>
              <a:gd name="connsiteY42" fmla="*/ 1206059 h 1941031"/>
              <a:gd name="connsiteX43" fmla="*/ 3086100 w 4716780"/>
              <a:gd name="connsiteY43" fmla="*/ 1190819 h 1941031"/>
              <a:gd name="connsiteX44" fmla="*/ 3063240 w 4716780"/>
              <a:gd name="connsiteY44" fmla="*/ 1175579 h 1941031"/>
              <a:gd name="connsiteX45" fmla="*/ 3040380 w 4716780"/>
              <a:gd name="connsiteY45" fmla="*/ 1167959 h 1941031"/>
              <a:gd name="connsiteX46" fmla="*/ 2994660 w 4716780"/>
              <a:gd name="connsiteY46" fmla="*/ 1137479 h 1941031"/>
              <a:gd name="connsiteX47" fmla="*/ 2941320 w 4716780"/>
              <a:gd name="connsiteY47" fmla="*/ 1114619 h 1941031"/>
              <a:gd name="connsiteX48" fmla="*/ 2895600 w 4716780"/>
              <a:gd name="connsiteY48" fmla="*/ 1084139 h 1941031"/>
              <a:gd name="connsiteX49" fmla="*/ 2842260 w 4716780"/>
              <a:gd name="connsiteY49" fmla="*/ 1046039 h 1941031"/>
              <a:gd name="connsiteX50" fmla="*/ 2819400 w 4716780"/>
              <a:gd name="connsiteY50" fmla="*/ 1038419 h 1941031"/>
              <a:gd name="connsiteX51" fmla="*/ 2766060 w 4716780"/>
              <a:gd name="connsiteY51" fmla="*/ 1007939 h 1941031"/>
              <a:gd name="connsiteX52" fmla="*/ 2743200 w 4716780"/>
              <a:gd name="connsiteY52" fmla="*/ 1000319 h 1941031"/>
              <a:gd name="connsiteX53" fmla="*/ 2689860 w 4716780"/>
              <a:gd name="connsiteY53" fmla="*/ 977459 h 1941031"/>
              <a:gd name="connsiteX54" fmla="*/ 2674620 w 4716780"/>
              <a:gd name="connsiteY54" fmla="*/ 954599 h 1941031"/>
              <a:gd name="connsiteX55" fmla="*/ 2590800 w 4716780"/>
              <a:gd name="connsiteY55" fmla="*/ 916499 h 1941031"/>
              <a:gd name="connsiteX56" fmla="*/ 2537460 w 4716780"/>
              <a:gd name="connsiteY56" fmla="*/ 886019 h 1941031"/>
              <a:gd name="connsiteX57" fmla="*/ 2514600 w 4716780"/>
              <a:gd name="connsiteY57" fmla="*/ 878399 h 1941031"/>
              <a:gd name="connsiteX58" fmla="*/ 2446020 w 4716780"/>
              <a:gd name="connsiteY58" fmla="*/ 825059 h 1941031"/>
              <a:gd name="connsiteX59" fmla="*/ 2400300 w 4716780"/>
              <a:gd name="connsiteY59" fmla="*/ 794579 h 1941031"/>
              <a:gd name="connsiteX60" fmla="*/ 2354580 w 4716780"/>
              <a:gd name="connsiteY60" fmla="*/ 764099 h 1941031"/>
              <a:gd name="connsiteX61" fmla="*/ 2308860 w 4716780"/>
              <a:gd name="connsiteY61" fmla="*/ 733619 h 1941031"/>
              <a:gd name="connsiteX62" fmla="*/ 2286000 w 4716780"/>
              <a:gd name="connsiteY62" fmla="*/ 718379 h 1941031"/>
              <a:gd name="connsiteX63" fmla="*/ 2255520 w 4716780"/>
              <a:gd name="connsiteY63" fmla="*/ 703139 h 1941031"/>
              <a:gd name="connsiteX64" fmla="*/ 2209800 w 4716780"/>
              <a:gd name="connsiteY64" fmla="*/ 672659 h 1941031"/>
              <a:gd name="connsiteX65" fmla="*/ 2186940 w 4716780"/>
              <a:gd name="connsiteY65" fmla="*/ 657419 h 1941031"/>
              <a:gd name="connsiteX66" fmla="*/ 2156460 w 4716780"/>
              <a:gd name="connsiteY66" fmla="*/ 649799 h 1941031"/>
              <a:gd name="connsiteX67" fmla="*/ 2133600 w 4716780"/>
              <a:gd name="connsiteY67" fmla="*/ 626939 h 1941031"/>
              <a:gd name="connsiteX68" fmla="*/ 2072640 w 4716780"/>
              <a:gd name="connsiteY68" fmla="*/ 596459 h 1941031"/>
              <a:gd name="connsiteX69" fmla="*/ 2019300 w 4716780"/>
              <a:gd name="connsiteY69" fmla="*/ 565979 h 1941031"/>
              <a:gd name="connsiteX70" fmla="*/ 1973580 w 4716780"/>
              <a:gd name="connsiteY70" fmla="*/ 535499 h 1941031"/>
              <a:gd name="connsiteX71" fmla="*/ 1927860 w 4716780"/>
              <a:gd name="connsiteY71" fmla="*/ 505019 h 1941031"/>
              <a:gd name="connsiteX72" fmla="*/ 1905000 w 4716780"/>
              <a:gd name="connsiteY72" fmla="*/ 489779 h 1941031"/>
              <a:gd name="connsiteX73" fmla="*/ 1874520 w 4716780"/>
              <a:gd name="connsiteY73" fmla="*/ 474539 h 1941031"/>
              <a:gd name="connsiteX74" fmla="*/ 1805940 w 4716780"/>
              <a:gd name="connsiteY74" fmla="*/ 428819 h 1941031"/>
              <a:gd name="connsiteX75" fmla="*/ 1783080 w 4716780"/>
              <a:gd name="connsiteY75" fmla="*/ 413579 h 1941031"/>
              <a:gd name="connsiteX76" fmla="*/ 1760220 w 4716780"/>
              <a:gd name="connsiteY76" fmla="*/ 405959 h 1941031"/>
              <a:gd name="connsiteX77" fmla="*/ 1706880 w 4716780"/>
              <a:gd name="connsiteY77" fmla="*/ 375479 h 1941031"/>
              <a:gd name="connsiteX78" fmla="*/ 1684020 w 4716780"/>
              <a:gd name="connsiteY78" fmla="*/ 367859 h 1941031"/>
              <a:gd name="connsiteX79" fmla="*/ 1661160 w 4716780"/>
              <a:gd name="connsiteY79" fmla="*/ 352619 h 1941031"/>
              <a:gd name="connsiteX80" fmla="*/ 1615440 w 4716780"/>
              <a:gd name="connsiteY80" fmla="*/ 337379 h 1941031"/>
              <a:gd name="connsiteX81" fmla="*/ 1569720 w 4716780"/>
              <a:gd name="connsiteY81" fmla="*/ 322139 h 1941031"/>
              <a:gd name="connsiteX82" fmla="*/ 1501140 w 4716780"/>
              <a:gd name="connsiteY82" fmla="*/ 299279 h 1941031"/>
              <a:gd name="connsiteX83" fmla="*/ 1478280 w 4716780"/>
              <a:gd name="connsiteY83" fmla="*/ 291659 h 1941031"/>
              <a:gd name="connsiteX84" fmla="*/ 1455420 w 4716780"/>
              <a:gd name="connsiteY84" fmla="*/ 284039 h 1941031"/>
              <a:gd name="connsiteX85" fmla="*/ 1386840 w 4716780"/>
              <a:gd name="connsiteY85" fmla="*/ 268799 h 1941031"/>
              <a:gd name="connsiteX86" fmla="*/ 1356360 w 4716780"/>
              <a:gd name="connsiteY86" fmla="*/ 253559 h 1941031"/>
              <a:gd name="connsiteX87" fmla="*/ 1280160 w 4716780"/>
              <a:gd name="connsiteY87" fmla="*/ 230699 h 1941031"/>
              <a:gd name="connsiteX88" fmla="*/ 1257300 w 4716780"/>
              <a:gd name="connsiteY88" fmla="*/ 215459 h 1941031"/>
              <a:gd name="connsiteX89" fmla="*/ 1211580 w 4716780"/>
              <a:gd name="connsiteY89" fmla="*/ 200219 h 1941031"/>
              <a:gd name="connsiteX90" fmla="*/ 1188720 w 4716780"/>
              <a:gd name="connsiteY90" fmla="*/ 192599 h 1941031"/>
              <a:gd name="connsiteX91" fmla="*/ 1143000 w 4716780"/>
              <a:gd name="connsiteY91" fmla="*/ 177359 h 1941031"/>
              <a:gd name="connsiteX92" fmla="*/ 1120140 w 4716780"/>
              <a:gd name="connsiteY92" fmla="*/ 169739 h 1941031"/>
              <a:gd name="connsiteX93" fmla="*/ 1074420 w 4716780"/>
              <a:gd name="connsiteY93" fmla="*/ 162119 h 1941031"/>
              <a:gd name="connsiteX94" fmla="*/ 1043940 w 4716780"/>
              <a:gd name="connsiteY94" fmla="*/ 154499 h 1941031"/>
              <a:gd name="connsiteX95" fmla="*/ 1021080 w 4716780"/>
              <a:gd name="connsiteY95" fmla="*/ 146879 h 1941031"/>
              <a:gd name="connsiteX96" fmla="*/ 975360 w 4716780"/>
              <a:gd name="connsiteY96" fmla="*/ 139259 h 1941031"/>
              <a:gd name="connsiteX97" fmla="*/ 929640 w 4716780"/>
              <a:gd name="connsiteY97" fmla="*/ 124019 h 1941031"/>
              <a:gd name="connsiteX98" fmla="*/ 883920 w 4716780"/>
              <a:gd name="connsiteY98" fmla="*/ 101159 h 1941031"/>
              <a:gd name="connsiteX99" fmla="*/ 822960 w 4716780"/>
              <a:gd name="connsiteY99" fmla="*/ 85919 h 1941031"/>
              <a:gd name="connsiteX100" fmla="*/ 762000 w 4716780"/>
              <a:gd name="connsiteY100" fmla="*/ 70679 h 1941031"/>
              <a:gd name="connsiteX101" fmla="*/ 731520 w 4716780"/>
              <a:gd name="connsiteY101" fmla="*/ 63059 h 1941031"/>
              <a:gd name="connsiteX102" fmla="*/ 670560 w 4716780"/>
              <a:gd name="connsiteY102" fmla="*/ 47819 h 1941031"/>
              <a:gd name="connsiteX103" fmla="*/ 647700 w 4716780"/>
              <a:gd name="connsiteY103" fmla="*/ 40199 h 1941031"/>
              <a:gd name="connsiteX104" fmla="*/ 518160 w 4716780"/>
              <a:gd name="connsiteY104" fmla="*/ 24959 h 1941031"/>
              <a:gd name="connsiteX105" fmla="*/ 274320 w 4716780"/>
              <a:gd name="connsiteY105" fmla="*/ 9719 h 1941031"/>
              <a:gd name="connsiteX106" fmla="*/ 0 w 4716780"/>
              <a:gd name="connsiteY106" fmla="*/ 2099 h 194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4716780" h="1941031">
                <a:moveTo>
                  <a:pt x="4716780" y="1937579"/>
                </a:moveTo>
                <a:cubicBezTo>
                  <a:pt x="4653345" y="1921720"/>
                  <a:pt x="4716063" y="1941031"/>
                  <a:pt x="4663440" y="1914719"/>
                </a:cubicBezTo>
                <a:cubicBezTo>
                  <a:pt x="4656256" y="1911127"/>
                  <a:pt x="4647963" y="1910263"/>
                  <a:pt x="4640580" y="1907099"/>
                </a:cubicBezTo>
                <a:cubicBezTo>
                  <a:pt x="4630139" y="1902624"/>
                  <a:pt x="4619963" y="1897495"/>
                  <a:pt x="4610100" y="1891859"/>
                </a:cubicBezTo>
                <a:cubicBezTo>
                  <a:pt x="4602149" y="1887315"/>
                  <a:pt x="4595609" y="1880338"/>
                  <a:pt x="4587240" y="1876619"/>
                </a:cubicBezTo>
                <a:cubicBezTo>
                  <a:pt x="4572560" y="1870095"/>
                  <a:pt x="4554886" y="1870290"/>
                  <a:pt x="4541520" y="1861379"/>
                </a:cubicBezTo>
                <a:cubicBezTo>
                  <a:pt x="4533900" y="1856299"/>
                  <a:pt x="4526851" y="1850235"/>
                  <a:pt x="4518660" y="1846139"/>
                </a:cubicBezTo>
                <a:cubicBezTo>
                  <a:pt x="4500238" y="1836928"/>
                  <a:pt x="4484852" y="1838223"/>
                  <a:pt x="4465320" y="1830899"/>
                </a:cubicBezTo>
                <a:cubicBezTo>
                  <a:pt x="4454684" y="1826911"/>
                  <a:pt x="4445387" y="1819878"/>
                  <a:pt x="4434840" y="1815659"/>
                </a:cubicBezTo>
                <a:cubicBezTo>
                  <a:pt x="4419925" y="1809693"/>
                  <a:pt x="4402486" y="1809330"/>
                  <a:pt x="4389120" y="1800419"/>
                </a:cubicBezTo>
                <a:cubicBezTo>
                  <a:pt x="4357546" y="1779370"/>
                  <a:pt x="4375145" y="1787400"/>
                  <a:pt x="4335780" y="1777559"/>
                </a:cubicBezTo>
                <a:cubicBezTo>
                  <a:pt x="4328160" y="1772479"/>
                  <a:pt x="4321495" y="1765535"/>
                  <a:pt x="4312920" y="1762319"/>
                </a:cubicBezTo>
                <a:cubicBezTo>
                  <a:pt x="4217506" y="1726539"/>
                  <a:pt x="4317767" y="1775282"/>
                  <a:pt x="4251960" y="1747079"/>
                </a:cubicBezTo>
                <a:cubicBezTo>
                  <a:pt x="4173475" y="1713443"/>
                  <a:pt x="4279825" y="1751287"/>
                  <a:pt x="4175760" y="1716599"/>
                </a:cubicBezTo>
                <a:lnTo>
                  <a:pt x="4130040" y="1701359"/>
                </a:lnTo>
                <a:cubicBezTo>
                  <a:pt x="4122420" y="1698819"/>
                  <a:pt x="4114364" y="1697331"/>
                  <a:pt x="4107180" y="1693739"/>
                </a:cubicBezTo>
                <a:cubicBezTo>
                  <a:pt x="4067333" y="1673815"/>
                  <a:pt x="4087720" y="1681254"/>
                  <a:pt x="4046220" y="1670879"/>
                </a:cubicBezTo>
                <a:cubicBezTo>
                  <a:pt x="4038600" y="1665799"/>
                  <a:pt x="4031729" y="1659358"/>
                  <a:pt x="4023360" y="1655639"/>
                </a:cubicBezTo>
                <a:cubicBezTo>
                  <a:pt x="4008680" y="1649115"/>
                  <a:pt x="3992880" y="1645479"/>
                  <a:pt x="3977640" y="1640399"/>
                </a:cubicBezTo>
                <a:lnTo>
                  <a:pt x="3909060" y="1617539"/>
                </a:lnTo>
                <a:lnTo>
                  <a:pt x="3886200" y="1609919"/>
                </a:lnTo>
                <a:cubicBezTo>
                  <a:pt x="3878580" y="1607379"/>
                  <a:pt x="3870023" y="1606754"/>
                  <a:pt x="3863340" y="1602299"/>
                </a:cubicBezTo>
                <a:cubicBezTo>
                  <a:pt x="3855720" y="1597219"/>
                  <a:pt x="3848849" y="1590778"/>
                  <a:pt x="3840480" y="1587059"/>
                </a:cubicBezTo>
                <a:cubicBezTo>
                  <a:pt x="3825800" y="1580535"/>
                  <a:pt x="3808126" y="1580730"/>
                  <a:pt x="3794760" y="1571819"/>
                </a:cubicBezTo>
                <a:cubicBezTo>
                  <a:pt x="3771802" y="1556514"/>
                  <a:pt x="3768490" y="1552940"/>
                  <a:pt x="3741420" y="1541339"/>
                </a:cubicBezTo>
                <a:cubicBezTo>
                  <a:pt x="3734037" y="1538175"/>
                  <a:pt x="3725744" y="1537311"/>
                  <a:pt x="3718560" y="1533719"/>
                </a:cubicBezTo>
                <a:cubicBezTo>
                  <a:pt x="3705313" y="1527095"/>
                  <a:pt x="3693943" y="1516988"/>
                  <a:pt x="3680460" y="1510859"/>
                </a:cubicBezTo>
                <a:cubicBezTo>
                  <a:pt x="3665836" y="1504212"/>
                  <a:pt x="3648106" y="1504530"/>
                  <a:pt x="3634740" y="1495619"/>
                </a:cubicBezTo>
                <a:cubicBezTo>
                  <a:pt x="3569226" y="1451943"/>
                  <a:pt x="3652116" y="1504307"/>
                  <a:pt x="3589020" y="1472759"/>
                </a:cubicBezTo>
                <a:cubicBezTo>
                  <a:pt x="3580829" y="1468663"/>
                  <a:pt x="3574529" y="1461238"/>
                  <a:pt x="3566160" y="1457519"/>
                </a:cubicBezTo>
                <a:cubicBezTo>
                  <a:pt x="3551480" y="1450995"/>
                  <a:pt x="3535680" y="1447359"/>
                  <a:pt x="3520440" y="1442279"/>
                </a:cubicBezTo>
                <a:cubicBezTo>
                  <a:pt x="3512820" y="1439739"/>
                  <a:pt x="3504263" y="1439114"/>
                  <a:pt x="3497580" y="1434659"/>
                </a:cubicBezTo>
                <a:cubicBezTo>
                  <a:pt x="3489960" y="1429579"/>
                  <a:pt x="3483089" y="1423138"/>
                  <a:pt x="3474720" y="1419419"/>
                </a:cubicBezTo>
                <a:cubicBezTo>
                  <a:pt x="3460040" y="1412895"/>
                  <a:pt x="3444240" y="1409259"/>
                  <a:pt x="3429000" y="1404179"/>
                </a:cubicBezTo>
                <a:cubicBezTo>
                  <a:pt x="3421380" y="1401639"/>
                  <a:pt x="3412823" y="1401014"/>
                  <a:pt x="3406140" y="1396559"/>
                </a:cubicBezTo>
                <a:cubicBezTo>
                  <a:pt x="3350445" y="1359429"/>
                  <a:pt x="3420475" y="1404750"/>
                  <a:pt x="3352800" y="1366079"/>
                </a:cubicBezTo>
                <a:cubicBezTo>
                  <a:pt x="3314536" y="1344214"/>
                  <a:pt x="3345514" y="1355336"/>
                  <a:pt x="3299460" y="1335599"/>
                </a:cubicBezTo>
                <a:cubicBezTo>
                  <a:pt x="3292077" y="1332435"/>
                  <a:pt x="3283621" y="1331880"/>
                  <a:pt x="3276600" y="1327979"/>
                </a:cubicBezTo>
                <a:cubicBezTo>
                  <a:pt x="3260589" y="1319084"/>
                  <a:pt x="3246120" y="1307659"/>
                  <a:pt x="3230880" y="1297499"/>
                </a:cubicBezTo>
                <a:cubicBezTo>
                  <a:pt x="3223260" y="1292419"/>
                  <a:pt x="3214496" y="1288735"/>
                  <a:pt x="3208020" y="1282259"/>
                </a:cubicBezTo>
                <a:cubicBezTo>
                  <a:pt x="3200400" y="1274639"/>
                  <a:pt x="3193439" y="1266298"/>
                  <a:pt x="3185160" y="1259399"/>
                </a:cubicBezTo>
                <a:cubicBezTo>
                  <a:pt x="3178125" y="1253536"/>
                  <a:pt x="3169335" y="1250022"/>
                  <a:pt x="3162300" y="1244159"/>
                </a:cubicBezTo>
                <a:cubicBezTo>
                  <a:pt x="3127914" y="1215504"/>
                  <a:pt x="3152698" y="1226698"/>
                  <a:pt x="3116580" y="1206059"/>
                </a:cubicBezTo>
                <a:cubicBezTo>
                  <a:pt x="3106717" y="1200423"/>
                  <a:pt x="3095963" y="1196455"/>
                  <a:pt x="3086100" y="1190819"/>
                </a:cubicBezTo>
                <a:cubicBezTo>
                  <a:pt x="3078149" y="1186275"/>
                  <a:pt x="3071431" y="1179675"/>
                  <a:pt x="3063240" y="1175579"/>
                </a:cubicBezTo>
                <a:cubicBezTo>
                  <a:pt x="3056056" y="1171987"/>
                  <a:pt x="3047401" y="1171860"/>
                  <a:pt x="3040380" y="1167959"/>
                </a:cubicBezTo>
                <a:cubicBezTo>
                  <a:pt x="3024369" y="1159064"/>
                  <a:pt x="3012036" y="1143271"/>
                  <a:pt x="2994660" y="1137479"/>
                </a:cubicBezTo>
                <a:cubicBezTo>
                  <a:pt x="2971011" y="1129596"/>
                  <a:pt x="2964860" y="1128743"/>
                  <a:pt x="2941320" y="1114619"/>
                </a:cubicBezTo>
                <a:cubicBezTo>
                  <a:pt x="2925614" y="1105195"/>
                  <a:pt x="2910253" y="1095129"/>
                  <a:pt x="2895600" y="1084139"/>
                </a:cubicBezTo>
                <a:cubicBezTo>
                  <a:pt x="2888697" y="1078962"/>
                  <a:pt x="2853402" y="1051610"/>
                  <a:pt x="2842260" y="1046039"/>
                </a:cubicBezTo>
                <a:cubicBezTo>
                  <a:pt x="2835076" y="1042447"/>
                  <a:pt x="2826783" y="1041583"/>
                  <a:pt x="2819400" y="1038419"/>
                </a:cubicBezTo>
                <a:cubicBezTo>
                  <a:pt x="2725886" y="998342"/>
                  <a:pt x="2842587" y="1046203"/>
                  <a:pt x="2766060" y="1007939"/>
                </a:cubicBezTo>
                <a:cubicBezTo>
                  <a:pt x="2758876" y="1004347"/>
                  <a:pt x="2750583" y="1003483"/>
                  <a:pt x="2743200" y="1000319"/>
                </a:cubicBezTo>
                <a:cubicBezTo>
                  <a:pt x="2677288" y="972071"/>
                  <a:pt x="2743471" y="995329"/>
                  <a:pt x="2689860" y="977459"/>
                </a:cubicBezTo>
                <a:cubicBezTo>
                  <a:pt x="2684780" y="969839"/>
                  <a:pt x="2682123" y="959851"/>
                  <a:pt x="2674620" y="954599"/>
                </a:cubicBezTo>
                <a:cubicBezTo>
                  <a:pt x="2612611" y="911193"/>
                  <a:pt x="2633044" y="934603"/>
                  <a:pt x="2590800" y="916499"/>
                </a:cubicBezTo>
                <a:cubicBezTo>
                  <a:pt x="2497286" y="876422"/>
                  <a:pt x="2613987" y="924283"/>
                  <a:pt x="2537460" y="886019"/>
                </a:cubicBezTo>
                <a:cubicBezTo>
                  <a:pt x="2530276" y="882427"/>
                  <a:pt x="2521621" y="882300"/>
                  <a:pt x="2514600" y="878399"/>
                </a:cubicBezTo>
                <a:cubicBezTo>
                  <a:pt x="2426389" y="829393"/>
                  <a:pt x="2501556" y="868253"/>
                  <a:pt x="2446020" y="825059"/>
                </a:cubicBezTo>
                <a:cubicBezTo>
                  <a:pt x="2431562" y="813814"/>
                  <a:pt x="2415540" y="804739"/>
                  <a:pt x="2400300" y="794579"/>
                </a:cubicBezTo>
                <a:lnTo>
                  <a:pt x="2354580" y="764099"/>
                </a:lnTo>
                <a:lnTo>
                  <a:pt x="2308860" y="733619"/>
                </a:lnTo>
                <a:cubicBezTo>
                  <a:pt x="2301240" y="728539"/>
                  <a:pt x="2294191" y="722475"/>
                  <a:pt x="2286000" y="718379"/>
                </a:cubicBezTo>
                <a:cubicBezTo>
                  <a:pt x="2275840" y="713299"/>
                  <a:pt x="2265260" y="708983"/>
                  <a:pt x="2255520" y="703139"/>
                </a:cubicBezTo>
                <a:cubicBezTo>
                  <a:pt x="2239814" y="693715"/>
                  <a:pt x="2225040" y="682819"/>
                  <a:pt x="2209800" y="672659"/>
                </a:cubicBezTo>
                <a:cubicBezTo>
                  <a:pt x="2202180" y="667579"/>
                  <a:pt x="2195825" y="659640"/>
                  <a:pt x="2186940" y="657419"/>
                </a:cubicBezTo>
                <a:lnTo>
                  <a:pt x="2156460" y="649799"/>
                </a:lnTo>
                <a:cubicBezTo>
                  <a:pt x="2148840" y="642179"/>
                  <a:pt x="2142692" y="632725"/>
                  <a:pt x="2133600" y="626939"/>
                </a:cubicBezTo>
                <a:cubicBezTo>
                  <a:pt x="2114433" y="614742"/>
                  <a:pt x="2088704" y="612523"/>
                  <a:pt x="2072640" y="596459"/>
                </a:cubicBezTo>
                <a:cubicBezTo>
                  <a:pt x="2042375" y="566194"/>
                  <a:pt x="2060235" y="576213"/>
                  <a:pt x="2019300" y="565979"/>
                </a:cubicBezTo>
                <a:cubicBezTo>
                  <a:pt x="1968567" y="515246"/>
                  <a:pt x="2023205" y="563068"/>
                  <a:pt x="1973580" y="535499"/>
                </a:cubicBezTo>
                <a:cubicBezTo>
                  <a:pt x="1957569" y="526604"/>
                  <a:pt x="1943100" y="515179"/>
                  <a:pt x="1927860" y="505019"/>
                </a:cubicBezTo>
                <a:cubicBezTo>
                  <a:pt x="1920240" y="499939"/>
                  <a:pt x="1913191" y="493875"/>
                  <a:pt x="1905000" y="489779"/>
                </a:cubicBezTo>
                <a:cubicBezTo>
                  <a:pt x="1894840" y="484699"/>
                  <a:pt x="1884260" y="480383"/>
                  <a:pt x="1874520" y="474539"/>
                </a:cubicBezTo>
                <a:lnTo>
                  <a:pt x="1805940" y="428819"/>
                </a:lnTo>
                <a:cubicBezTo>
                  <a:pt x="1798320" y="423739"/>
                  <a:pt x="1791768" y="416475"/>
                  <a:pt x="1783080" y="413579"/>
                </a:cubicBezTo>
                <a:cubicBezTo>
                  <a:pt x="1775460" y="411039"/>
                  <a:pt x="1767404" y="409551"/>
                  <a:pt x="1760220" y="405959"/>
                </a:cubicBezTo>
                <a:cubicBezTo>
                  <a:pt x="1683693" y="367695"/>
                  <a:pt x="1800394" y="415556"/>
                  <a:pt x="1706880" y="375479"/>
                </a:cubicBezTo>
                <a:cubicBezTo>
                  <a:pt x="1699497" y="372315"/>
                  <a:pt x="1691204" y="371451"/>
                  <a:pt x="1684020" y="367859"/>
                </a:cubicBezTo>
                <a:cubicBezTo>
                  <a:pt x="1675829" y="363763"/>
                  <a:pt x="1669529" y="356338"/>
                  <a:pt x="1661160" y="352619"/>
                </a:cubicBezTo>
                <a:cubicBezTo>
                  <a:pt x="1646480" y="346095"/>
                  <a:pt x="1630680" y="342459"/>
                  <a:pt x="1615440" y="337379"/>
                </a:cubicBezTo>
                <a:lnTo>
                  <a:pt x="1569720" y="322139"/>
                </a:lnTo>
                <a:lnTo>
                  <a:pt x="1501140" y="299279"/>
                </a:lnTo>
                <a:lnTo>
                  <a:pt x="1478280" y="291659"/>
                </a:lnTo>
                <a:cubicBezTo>
                  <a:pt x="1470660" y="289119"/>
                  <a:pt x="1463212" y="285987"/>
                  <a:pt x="1455420" y="284039"/>
                </a:cubicBezTo>
                <a:cubicBezTo>
                  <a:pt x="1412375" y="273278"/>
                  <a:pt x="1435209" y="278473"/>
                  <a:pt x="1386840" y="268799"/>
                </a:cubicBezTo>
                <a:cubicBezTo>
                  <a:pt x="1376680" y="263719"/>
                  <a:pt x="1366996" y="257547"/>
                  <a:pt x="1356360" y="253559"/>
                </a:cubicBezTo>
                <a:cubicBezTo>
                  <a:pt x="1332019" y="244431"/>
                  <a:pt x="1302492" y="245587"/>
                  <a:pt x="1280160" y="230699"/>
                </a:cubicBezTo>
                <a:cubicBezTo>
                  <a:pt x="1272540" y="225619"/>
                  <a:pt x="1265669" y="219178"/>
                  <a:pt x="1257300" y="215459"/>
                </a:cubicBezTo>
                <a:cubicBezTo>
                  <a:pt x="1242620" y="208935"/>
                  <a:pt x="1226820" y="205299"/>
                  <a:pt x="1211580" y="200219"/>
                </a:cubicBezTo>
                <a:lnTo>
                  <a:pt x="1188720" y="192599"/>
                </a:lnTo>
                <a:lnTo>
                  <a:pt x="1143000" y="177359"/>
                </a:lnTo>
                <a:cubicBezTo>
                  <a:pt x="1135380" y="174819"/>
                  <a:pt x="1128063" y="171059"/>
                  <a:pt x="1120140" y="169739"/>
                </a:cubicBezTo>
                <a:cubicBezTo>
                  <a:pt x="1104900" y="167199"/>
                  <a:pt x="1089570" y="165149"/>
                  <a:pt x="1074420" y="162119"/>
                </a:cubicBezTo>
                <a:cubicBezTo>
                  <a:pt x="1064151" y="160065"/>
                  <a:pt x="1054010" y="157376"/>
                  <a:pt x="1043940" y="154499"/>
                </a:cubicBezTo>
                <a:cubicBezTo>
                  <a:pt x="1036217" y="152292"/>
                  <a:pt x="1028921" y="148621"/>
                  <a:pt x="1021080" y="146879"/>
                </a:cubicBezTo>
                <a:cubicBezTo>
                  <a:pt x="1005998" y="143527"/>
                  <a:pt x="990349" y="143006"/>
                  <a:pt x="975360" y="139259"/>
                </a:cubicBezTo>
                <a:cubicBezTo>
                  <a:pt x="959775" y="135363"/>
                  <a:pt x="943006" y="132930"/>
                  <a:pt x="929640" y="124019"/>
                </a:cubicBezTo>
                <a:cubicBezTo>
                  <a:pt x="905631" y="108013"/>
                  <a:pt x="910615" y="108439"/>
                  <a:pt x="883920" y="101159"/>
                </a:cubicBezTo>
                <a:cubicBezTo>
                  <a:pt x="863713" y="95648"/>
                  <a:pt x="843280" y="90999"/>
                  <a:pt x="822960" y="85919"/>
                </a:cubicBezTo>
                <a:lnTo>
                  <a:pt x="762000" y="70679"/>
                </a:lnTo>
                <a:cubicBezTo>
                  <a:pt x="751840" y="68139"/>
                  <a:pt x="741455" y="66371"/>
                  <a:pt x="731520" y="63059"/>
                </a:cubicBezTo>
                <a:cubicBezTo>
                  <a:pt x="679265" y="45641"/>
                  <a:pt x="744122" y="66209"/>
                  <a:pt x="670560" y="47819"/>
                </a:cubicBezTo>
                <a:cubicBezTo>
                  <a:pt x="662768" y="45871"/>
                  <a:pt x="655603" y="41636"/>
                  <a:pt x="647700" y="40199"/>
                </a:cubicBezTo>
                <a:cubicBezTo>
                  <a:pt x="631243" y="37207"/>
                  <a:pt x="531474" y="26438"/>
                  <a:pt x="518160" y="24959"/>
                </a:cubicBezTo>
                <a:cubicBezTo>
                  <a:pt x="418326" y="0"/>
                  <a:pt x="500278" y="18246"/>
                  <a:pt x="274320" y="9719"/>
                </a:cubicBezTo>
                <a:cubicBezTo>
                  <a:pt x="42797" y="982"/>
                  <a:pt x="153132" y="2099"/>
                  <a:pt x="0" y="2099"/>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0" name="Picture 9" descr="arrow.png">
            <a:extLst>
              <a:ext uri="{FF2B5EF4-FFF2-40B4-BE49-F238E27FC236}">
                <a16:creationId xmlns:a16="http://schemas.microsoft.com/office/drawing/2014/main" id="{C184A16D-49D0-D942-87D5-116D67C49E66}"/>
              </a:ext>
            </a:extLst>
          </p:cNvPr>
          <p:cNvPicPr>
            <a:picLocks noChangeAspect="1"/>
          </p:cNvPicPr>
          <p:nvPr/>
        </p:nvPicPr>
        <p:blipFill>
          <a:blip r:embed="rId4" cstate="print"/>
          <a:stretch>
            <a:fillRect/>
          </a:stretch>
        </p:blipFill>
        <p:spPr>
          <a:xfrm rot="14680833">
            <a:off x="8004320" y="3106787"/>
            <a:ext cx="402303" cy="97528"/>
          </a:xfrm>
          <a:prstGeom prst="rect">
            <a:avLst/>
          </a:prstGeom>
        </p:spPr>
      </p:pic>
      <p:pic>
        <p:nvPicPr>
          <p:cNvPr id="11" name="Picture 10" descr="arrow.png">
            <a:extLst>
              <a:ext uri="{FF2B5EF4-FFF2-40B4-BE49-F238E27FC236}">
                <a16:creationId xmlns:a16="http://schemas.microsoft.com/office/drawing/2014/main" id="{73B8F462-CE57-7347-AB38-33A2B692D2DB}"/>
              </a:ext>
            </a:extLst>
          </p:cNvPr>
          <p:cNvPicPr>
            <a:picLocks noChangeAspect="1"/>
          </p:cNvPicPr>
          <p:nvPr/>
        </p:nvPicPr>
        <p:blipFill>
          <a:blip r:embed="rId4" cstate="print"/>
          <a:stretch>
            <a:fillRect/>
          </a:stretch>
        </p:blipFill>
        <p:spPr>
          <a:xfrm rot="14362052">
            <a:off x="7379848" y="2731829"/>
            <a:ext cx="402303" cy="97528"/>
          </a:xfrm>
          <a:prstGeom prst="rect">
            <a:avLst/>
          </a:prstGeom>
        </p:spPr>
      </p:pic>
      <p:pic>
        <p:nvPicPr>
          <p:cNvPr id="12" name="Picture 11" descr="arrow.png">
            <a:extLst>
              <a:ext uri="{FF2B5EF4-FFF2-40B4-BE49-F238E27FC236}">
                <a16:creationId xmlns:a16="http://schemas.microsoft.com/office/drawing/2014/main" id="{D699472C-F82F-774A-8537-37BF26281140}"/>
              </a:ext>
            </a:extLst>
          </p:cNvPr>
          <p:cNvPicPr>
            <a:picLocks noChangeAspect="1"/>
          </p:cNvPicPr>
          <p:nvPr/>
        </p:nvPicPr>
        <p:blipFill>
          <a:blip r:embed="rId4" cstate="print"/>
          <a:stretch>
            <a:fillRect/>
          </a:stretch>
        </p:blipFill>
        <p:spPr>
          <a:xfrm rot="13688489">
            <a:off x="6515754" y="2299781"/>
            <a:ext cx="402303" cy="97528"/>
          </a:xfrm>
          <a:prstGeom prst="rect">
            <a:avLst/>
          </a:prstGeom>
        </p:spPr>
      </p:pic>
      <p:pic>
        <p:nvPicPr>
          <p:cNvPr id="13" name="Picture 2">
            <a:extLst>
              <a:ext uri="{FF2B5EF4-FFF2-40B4-BE49-F238E27FC236}">
                <a16:creationId xmlns:a16="http://schemas.microsoft.com/office/drawing/2014/main" id="{7EAE5502-CFFB-A24E-A51C-EA380081F3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5932" y="4108664"/>
            <a:ext cx="1536700" cy="493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4">
            <a:extLst>
              <a:ext uri="{FF2B5EF4-FFF2-40B4-BE49-F238E27FC236}">
                <a16:creationId xmlns:a16="http://schemas.microsoft.com/office/drawing/2014/main" id="{6F782FB5-098D-ED4E-B96C-A1083EB3EB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4923519" y="3506920"/>
            <a:ext cx="1536700" cy="493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Freeform 14">
            <a:extLst>
              <a:ext uri="{FF2B5EF4-FFF2-40B4-BE49-F238E27FC236}">
                <a16:creationId xmlns:a16="http://schemas.microsoft.com/office/drawing/2014/main" id="{37E4E36D-C66B-194E-8B05-BDA7C4695C05}"/>
              </a:ext>
            </a:extLst>
          </p:cNvPr>
          <p:cNvSpPr/>
          <p:nvPr/>
        </p:nvSpPr>
        <p:spPr>
          <a:xfrm>
            <a:off x="7393752" y="1878449"/>
            <a:ext cx="2687285" cy="1247424"/>
          </a:xfrm>
          <a:custGeom>
            <a:avLst/>
            <a:gdLst>
              <a:gd name="connsiteX0" fmla="*/ 2687285 w 2687285"/>
              <a:gd name="connsiteY0" fmla="*/ 1247424 h 1247424"/>
              <a:gd name="connsiteX1" fmla="*/ 2256412 w 2687285"/>
              <a:gd name="connsiteY1" fmla="*/ 1065981 h 1247424"/>
              <a:gd name="connsiteX2" fmla="*/ 1780185 w 2687285"/>
              <a:gd name="connsiteY2" fmla="*/ 918558 h 1247424"/>
              <a:gd name="connsiteX3" fmla="*/ 1247263 w 2687285"/>
              <a:gd name="connsiteY3" fmla="*/ 657732 h 1247424"/>
              <a:gd name="connsiteX4" fmla="*/ 691664 w 2687285"/>
              <a:gd name="connsiteY4" fmla="*/ 306186 h 1247424"/>
              <a:gd name="connsiteX5" fmla="*/ 396856 w 2687285"/>
              <a:gd name="connsiteY5" fmla="*/ 147422 h 1247424"/>
              <a:gd name="connsiteX6" fmla="*/ 0 w 2687285"/>
              <a:gd name="connsiteY6" fmla="*/ 0 h 124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7285" h="1247424">
                <a:moveTo>
                  <a:pt x="2687285" y="1247424"/>
                </a:moveTo>
                <a:lnTo>
                  <a:pt x="2256412" y="1065981"/>
                </a:lnTo>
                <a:lnTo>
                  <a:pt x="1780185" y="918558"/>
                </a:lnTo>
                <a:lnTo>
                  <a:pt x="1247263" y="657732"/>
                </a:lnTo>
                <a:lnTo>
                  <a:pt x="691664" y="306186"/>
                </a:lnTo>
                <a:lnTo>
                  <a:pt x="396856" y="147422"/>
                </a:lnTo>
                <a:lnTo>
                  <a:pt x="0" y="0"/>
                </a:lnTo>
              </a:path>
            </a:pathLst>
          </a:cu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69520FF4-C8F8-D84E-9292-2173CAD25EE3}"/>
              </a:ext>
            </a:extLst>
          </p:cNvPr>
          <p:cNvCxnSpPr/>
          <p:nvPr/>
        </p:nvCxnSpPr>
        <p:spPr>
          <a:xfrm>
            <a:off x="10319151" y="2105253"/>
            <a:ext cx="121324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AD9DE6F-B6BE-B846-B077-96186400A717}"/>
              </a:ext>
            </a:extLst>
          </p:cNvPr>
          <p:cNvCxnSpPr/>
          <p:nvPr/>
        </p:nvCxnSpPr>
        <p:spPr>
          <a:xfrm>
            <a:off x="10358163" y="2257653"/>
            <a:ext cx="121324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4A21A4B-9A07-624D-B180-C4314F286059}"/>
              </a:ext>
            </a:extLst>
          </p:cNvPr>
          <p:cNvCxnSpPr/>
          <p:nvPr/>
        </p:nvCxnSpPr>
        <p:spPr>
          <a:xfrm>
            <a:off x="10346825" y="2416418"/>
            <a:ext cx="121324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90EABC7-9E48-4346-AF07-6BC937DBE861}"/>
              </a:ext>
            </a:extLst>
          </p:cNvPr>
          <p:cNvCxnSpPr/>
          <p:nvPr/>
        </p:nvCxnSpPr>
        <p:spPr>
          <a:xfrm>
            <a:off x="10335486" y="2609203"/>
            <a:ext cx="121324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605831F-3136-594F-B5F0-64777D086FA3}"/>
              </a:ext>
            </a:extLst>
          </p:cNvPr>
          <p:cNvCxnSpPr/>
          <p:nvPr/>
        </p:nvCxnSpPr>
        <p:spPr>
          <a:xfrm rot="1800000">
            <a:off x="10369502" y="3289612"/>
            <a:ext cx="121324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4BF71AC-C6FF-B444-B1E3-57DA1CA94FA4}"/>
              </a:ext>
            </a:extLst>
          </p:cNvPr>
          <p:cNvCxnSpPr/>
          <p:nvPr/>
        </p:nvCxnSpPr>
        <p:spPr>
          <a:xfrm rot="1800000">
            <a:off x="10408514" y="3442012"/>
            <a:ext cx="121324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9A019AD6-DF2A-AF4E-B52B-208A4AACA952}"/>
              </a:ext>
            </a:extLst>
          </p:cNvPr>
          <p:cNvCxnSpPr/>
          <p:nvPr/>
        </p:nvCxnSpPr>
        <p:spPr>
          <a:xfrm rot="1800000">
            <a:off x="10397176" y="3600777"/>
            <a:ext cx="121324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7EC524E-A1AF-EC4B-9F69-5730BFF979A3}"/>
              </a:ext>
            </a:extLst>
          </p:cNvPr>
          <p:cNvCxnSpPr/>
          <p:nvPr/>
        </p:nvCxnSpPr>
        <p:spPr>
          <a:xfrm rot="1800000">
            <a:off x="10385837" y="3793562"/>
            <a:ext cx="121324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1A90E36-103C-9844-A780-0A321FAF39D8}"/>
              </a:ext>
            </a:extLst>
          </p:cNvPr>
          <p:cNvCxnSpPr/>
          <p:nvPr/>
        </p:nvCxnSpPr>
        <p:spPr>
          <a:xfrm>
            <a:off x="10340482" y="3351295"/>
            <a:ext cx="121324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6CB2C6D7-873B-0E4A-9462-F551C4FB8256}"/>
              </a:ext>
            </a:extLst>
          </p:cNvPr>
          <p:cNvSpPr txBox="1"/>
          <p:nvPr/>
        </p:nvSpPr>
        <p:spPr>
          <a:xfrm flipH="1">
            <a:off x="11169558" y="1708344"/>
            <a:ext cx="408195" cy="369332"/>
          </a:xfrm>
          <a:prstGeom prst="rect">
            <a:avLst/>
          </a:prstGeom>
          <a:noFill/>
        </p:spPr>
        <p:txBody>
          <a:bodyPr wrap="square" rtlCol="0">
            <a:spAutoFit/>
          </a:bodyPr>
          <a:lstStyle/>
          <a:p>
            <a:r>
              <a:rPr lang="en-US" dirty="0"/>
              <a:t>1</a:t>
            </a:r>
          </a:p>
        </p:txBody>
      </p:sp>
      <p:sp>
        <p:nvSpPr>
          <p:cNvPr id="26" name="TextBox 25">
            <a:extLst>
              <a:ext uri="{FF2B5EF4-FFF2-40B4-BE49-F238E27FC236}">
                <a16:creationId xmlns:a16="http://schemas.microsoft.com/office/drawing/2014/main" id="{3FB204BE-4C12-B042-9FCC-EFA1250F57E7}"/>
              </a:ext>
            </a:extLst>
          </p:cNvPr>
          <p:cNvSpPr txBox="1"/>
          <p:nvPr/>
        </p:nvSpPr>
        <p:spPr>
          <a:xfrm>
            <a:off x="11316963" y="2808347"/>
            <a:ext cx="313044" cy="369332"/>
          </a:xfrm>
          <a:prstGeom prst="rect">
            <a:avLst/>
          </a:prstGeom>
          <a:noFill/>
        </p:spPr>
        <p:txBody>
          <a:bodyPr wrap="none" rtlCol="0">
            <a:spAutoFit/>
          </a:bodyPr>
          <a:lstStyle/>
          <a:p>
            <a:r>
              <a:rPr lang="en-US" dirty="0"/>
              <a:t>2</a:t>
            </a:r>
          </a:p>
        </p:txBody>
      </p:sp>
      <p:cxnSp>
        <p:nvCxnSpPr>
          <p:cNvPr id="27" name="Straight Connector 26">
            <a:extLst>
              <a:ext uri="{FF2B5EF4-FFF2-40B4-BE49-F238E27FC236}">
                <a16:creationId xmlns:a16="http://schemas.microsoft.com/office/drawing/2014/main" id="{170AEDB2-0110-0947-8A30-EF991DFEE57E}"/>
              </a:ext>
            </a:extLst>
          </p:cNvPr>
          <p:cNvCxnSpPr/>
          <p:nvPr/>
        </p:nvCxnSpPr>
        <p:spPr>
          <a:xfrm>
            <a:off x="11124204" y="4554741"/>
            <a:ext cx="484317" cy="26790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C302CAA-C128-6D4B-8FDF-3C0C864FF955}"/>
              </a:ext>
            </a:extLst>
          </p:cNvPr>
          <p:cNvCxnSpPr/>
          <p:nvPr/>
        </p:nvCxnSpPr>
        <p:spPr>
          <a:xfrm>
            <a:off x="10931444" y="4554741"/>
            <a:ext cx="716089" cy="42030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FEBBC3AC-CAA9-C545-9EB5-A6FC05C4551D}"/>
              </a:ext>
            </a:extLst>
          </p:cNvPr>
          <p:cNvCxnSpPr/>
          <p:nvPr/>
        </p:nvCxnSpPr>
        <p:spPr>
          <a:xfrm>
            <a:off x="10670653" y="4600101"/>
            <a:ext cx="965542" cy="533709"/>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2A50172-0EA8-404B-827F-D00A8C30CC2D}"/>
              </a:ext>
            </a:extLst>
          </p:cNvPr>
          <p:cNvCxnSpPr/>
          <p:nvPr/>
        </p:nvCxnSpPr>
        <p:spPr>
          <a:xfrm rot="1800000">
            <a:off x="10492881" y="5023283"/>
            <a:ext cx="121324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0521E36D-A562-ED4F-8118-5BADD533E4D5}"/>
              </a:ext>
            </a:extLst>
          </p:cNvPr>
          <p:cNvCxnSpPr/>
          <p:nvPr/>
        </p:nvCxnSpPr>
        <p:spPr>
          <a:xfrm>
            <a:off x="10447526" y="4558336"/>
            <a:ext cx="121324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8DD633CF-D6B7-154A-A49D-F3E5B3303299}"/>
              </a:ext>
            </a:extLst>
          </p:cNvPr>
          <p:cNvSpPr txBox="1"/>
          <p:nvPr/>
        </p:nvSpPr>
        <p:spPr>
          <a:xfrm>
            <a:off x="10471552" y="4990646"/>
            <a:ext cx="313044" cy="369332"/>
          </a:xfrm>
          <a:prstGeom prst="rect">
            <a:avLst/>
          </a:prstGeom>
          <a:noFill/>
        </p:spPr>
        <p:txBody>
          <a:bodyPr wrap="none" rtlCol="0">
            <a:spAutoFit/>
          </a:bodyPr>
          <a:lstStyle/>
          <a:p>
            <a:r>
              <a:rPr lang="en-US" dirty="0"/>
              <a:t>3</a:t>
            </a:r>
          </a:p>
        </p:txBody>
      </p:sp>
      <p:cxnSp>
        <p:nvCxnSpPr>
          <p:cNvPr id="33" name="Straight Connector 32">
            <a:extLst>
              <a:ext uri="{FF2B5EF4-FFF2-40B4-BE49-F238E27FC236}">
                <a16:creationId xmlns:a16="http://schemas.microsoft.com/office/drawing/2014/main" id="{4D3C0996-2E5E-7A42-A8B2-5C3B71058997}"/>
              </a:ext>
            </a:extLst>
          </p:cNvPr>
          <p:cNvCxnSpPr/>
          <p:nvPr/>
        </p:nvCxnSpPr>
        <p:spPr>
          <a:xfrm>
            <a:off x="10418506" y="4461251"/>
            <a:ext cx="1213247"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D771F4DE-4B45-4D47-8CAA-79F0DA90EBF2}"/>
              </a:ext>
            </a:extLst>
          </p:cNvPr>
          <p:cNvCxnSpPr/>
          <p:nvPr/>
        </p:nvCxnSpPr>
        <p:spPr>
          <a:xfrm>
            <a:off x="10400825" y="4386847"/>
            <a:ext cx="1213247"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35" name="Freeform 34">
            <a:extLst>
              <a:ext uri="{FF2B5EF4-FFF2-40B4-BE49-F238E27FC236}">
                <a16:creationId xmlns:a16="http://schemas.microsoft.com/office/drawing/2014/main" id="{D27219D9-FCCA-1546-B9F5-F6D7BEF8FEF7}"/>
              </a:ext>
            </a:extLst>
          </p:cNvPr>
          <p:cNvSpPr/>
          <p:nvPr/>
        </p:nvSpPr>
        <p:spPr>
          <a:xfrm>
            <a:off x="10523249" y="5824846"/>
            <a:ext cx="1156553" cy="464949"/>
          </a:xfrm>
          <a:custGeom>
            <a:avLst/>
            <a:gdLst>
              <a:gd name="connsiteX0" fmla="*/ 0 w 1156553"/>
              <a:gd name="connsiteY0" fmla="*/ 0 h 464949"/>
              <a:gd name="connsiteX1" fmla="*/ 124726 w 1156553"/>
              <a:gd name="connsiteY1" fmla="*/ 11340 h 464949"/>
              <a:gd name="connsiteX2" fmla="*/ 306146 w 1156553"/>
              <a:gd name="connsiteY2" fmla="*/ 90722 h 464949"/>
              <a:gd name="connsiteX3" fmla="*/ 544260 w 1156553"/>
              <a:gd name="connsiteY3" fmla="*/ 249485 h 464949"/>
              <a:gd name="connsiteX4" fmla="*/ 657648 w 1156553"/>
              <a:gd name="connsiteY4" fmla="*/ 340207 h 464949"/>
              <a:gd name="connsiteX5" fmla="*/ 850407 w 1156553"/>
              <a:gd name="connsiteY5" fmla="*/ 396908 h 464949"/>
              <a:gd name="connsiteX6" fmla="*/ 1156553 w 1156553"/>
              <a:gd name="connsiteY6" fmla="*/ 464949 h 46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6553" h="464949">
                <a:moveTo>
                  <a:pt x="0" y="0"/>
                </a:moveTo>
                <a:lnTo>
                  <a:pt x="124726" y="11340"/>
                </a:lnTo>
                <a:lnTo>
                  <a:pt x="306146" y="90722"/>
                </a:lnTo>
                <a:lnTo>
                  <a:pt x="544260" y="249485"/>
                </a:lnTo>
                <a:lnTo>
                  <a:pt x="657648" y="340207"/>
                </a:lnTo>
                <a:lnTo>
                  <a:pt x="850407" y="396908"/>
                </a:lnTo>
                <a:lnTo>
                  <a:pt x="1156553" y="464949"/>
                </a:ln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a:extLst>
              <a:ext uri="{FF2B5EF4-FFF2-40B4-BE49-F238E27FC236}">
                <a16:creationId xmlns:a16="http://schemas.microsoft.com/office/drawing/2014/main" id="{54A101B2-DE0B-BB44-9FE7-08A160B6E35A}"/>
              </a:ext>
            </a:extLst>
          </p:cNvPr>
          <p:cNvSpPr/>
          <p:nvPr/>
        </p:nvSpPr>
        <p:spPr>
          <a:xfrm>
            <a:off x="10528245" y="5705081"/>
            <a:ext cx="1156553" cy="464949"/>
          </a:xfrm>
          <a:custGeom>
            <a:avLst/>
            <a:gdLst>
              <a:gd name="connsiteX0" fmla="*/ 0 w 1156553"/>
              <a:gd name="connsiteY0" fmla="*/ 0 h 464949"/>
              <a:gd name="connsiteX1" fmla="*/ 124726 w 1156553"/>
              <a:gd name="connsiteY1" fmla="*/ 11340 h 464949"/>
              <a:gd name="connsiteX2" fmla="*/ 306146 w 1156553"/>
              <a:gd name="connsiteY2" fmla="*/ 90722 h 464949"/>
              <a:gd name="connsiteX3" fmla="*/ 544260 w 1156553"/>
              <a:gd name="connsiteY3" fmla="*/ 249485 h 464949"/>
              <a:gd name="connsiteX4" fmla="*/ 657648 w 1156553"/>
              <a:gd name="connsiteY4" fmla="*/ 340207 h 464949"/>
              <a:gd name="connsiteX5" fmla="*/ 850407 w 1156553"/>
              <a:gd name="connsiteY5" fmla="*/ 396908 h 464949"/>
              <a:gd name="connsiteX6" fmla="*/ 1156553 w 1156553"/>
              <a:gd name="connsiteY6" fmla="*/ 464949 h 46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6553" h="464949">
                <a:moveTo>
                  <a:pt x="0" y="0"/>
                </a:moveTo>
                <a:lnTo>
                  <a:pt x="124726" y="11340"/>
                </a:lnTo>
                <a:lnTo>
                  <a:pt x="306146" y="90722"/>
                </a:lnTo>
                <a:lnTo>
                  <a:pt x="544260" y="249485"/>
                </a:lnTo>
                <a:lnTo>
                  <a:pt x="657648" y="340207"/>
                </a:lnTo>
                <a:lnTo>
                  <a:pt x="850407" y="396908"/>
                </a:lnTo>
                <a:lnTo>
                  <a:pt x="1156553" y="464949"/>
                </a:lnTo>
              </a:path>
            </a:pathLst>
          </a:cu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a:extLst>
              <a:ext uri="{FF2B5EF4-FFF2-40B4-BE49-F238E27FC236}">
                <a16:creationId xmlns:a16="http://schemas.microsoft.com/office/drawing/2014/main" id="{8193F76D-9EBF-6749-98E2-8424A01C2F49}"/>
              </a:ext>
            </a:extLst>
          </p:cNvPr>
          <p:cNvSpPr/>
          <p:nvPr/>
        </p:nvSpPr>
        <p:spPr>
          <a:xfrm>
            <a:off x="10578596" y="5607996"/>
            <a:ext cx="1156553" cy="464949"/>
          </a:xfrm>
          <a:custGeom>
            <a:avLst/>
            <a:gdLst>
              <a:gd name="connsiteX0" fmla="*/ 0 w 1156553"/>
              <a:gd name="connsiteY0" fmla="*/ 0 h 464949"/>
              <a:gd name="connsiteX1" fmla="*/ 124726 w 1156553"/>
              <a:gd name="connsiteY1" fmla="*/ 11340 h 464949"/>
              <a:gd name="connsiteX2" fmla="*/ 306146 w 1156553"/>
              <a:gd name="connsiteY2" fmla="*/ 90722 h 464949"/>
              <a:gd name="connsiteX3" fmla="*/ 544260 w 1156553"/>
              <a:gd name="connsiteY3" fmla="*/ 249485 h 464949"/>
              <a:gd name="connsiteX4" fmla="*/ 657648 w 1156553"/>
              <a:gd name="connsiteY4" fmla="*/ 340207 h 464949"/>
              <a:gd name="connsiteX5" fmla="*/ 850407 w 1156553"/>
              <a:gd name="connsiteY5" fmla="*/ 396908 h 464949"/>
              <a:gd name="connsiteX6" fmla="*/ 1156553 w 1156553"/>
              <a:gd name="connsiteY6" fmla="*/ 464949 h 46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6553" h="464949">
                <a:moveTo>
                  <a:pt x="0" y="0"/>
                </a:moveTo>
                <a:lnTo>
                  <a:pt x="124726" y="11340"/>
                </a:lnTo>
                <a:lnTo>
                  <a:pt x="306146" y="90722"/>
                </a:lnTo>
                <a:lnTo>
                  <a:pt x="544260" y="249485"/>
                </a:lnTo>
                <a:lnTo>
                  <a:pt x="657648" y="340207"/>
                </a:lnTo>
                <a:lnTo>
                  <a:pt x="850407" y="396908"/>
                </a:lnTo>
                <a:lnTo>
                  <a:pt x="1156553" y="464949"/>
                </a:lnTo>
              </a:path>
            </a:pathLst>
          </a:cu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9EE0E2EE-DBE2-514B-93B3-8EE293AB4874}"/>
              </a:ext>
            </a:extLst>
          </p:cNvPr>
          <p:cNvCxnSpPr>
            <a:stCxn id="35" idx="4"/>
          </p:cNvCxnSpPr>
          <p:nvPr/>
        </p:nvCxnSpPr>
        <p:spPr>
          <a:xfrm>
            <a:off x="11180897" y="6165053"/>
            <a:ext cx="294808" cy="46494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272B4ABA-CFE3-9F46-9FBE-B566E407AE65}"/>
              </a:ext>
            </a:extLst>
          </p:cNvPr>
          <p:cNvCxnSpPr/>
          <p:nvPr/>
        </p:nvCxnSpPr>
        <p:spPr>
          <a:xfrm>
            <a:off x="10993135" y="6033948"/>
            <a:ext cx="425876" cy="67543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0BA93F5C-55E0-DB4C-90B9-CD20C6D1E0F6}"/>
              </a:ext>
            </a:extLst>
          </p:cNvPr>
          <p:cNvCxnSpPr/>
          <p:nvPr/>
        </p:nvCxnSpPr>
        <p:spPr>
          <a:xfrm>
            <a:off x="10726001" y="5880162"/>
            <a:ext cx="545606" cy="86324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2034FF8C-2B10-CF4D-9842-89970ADBDB96}"/>
              </a:ext>
            </a:extLst>
          </p:cNvPr>
          <p:cNvCxnSpPr/>
          <p:nvPr/>
        </p:nvCxnSpPr>
        <p:spPr>
          <a:xfrm>
            <a:off x="10538239" y="5828438"/>
            <a:ext cx="585964" cy="96032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E343E58D-0EEF-E345-AD64-3671A3C3038B}"/>
              </a:ext>
            </a:extLst>
          </p:cNvPr>
          <p:cNvSpPr txBox="1"/>
          <p:nvPr/>
        </p:nvSpPr>
        <p:spPr>
          <a:xfrm>
            <a:off x="11440460" y="5541341"/>
            <a:ext cx="313044" cy="369332"/>
          </a:xfrm>
          <a:prstGeom prst="rect">
            <a:avLst/>
          </a:prstGeom>
          <a:noFill/>
        </p:spPr>
        <p:txBody>
          <a:bodyPr wrap="none" rtlCol="0">
            <a:spAutoFit/>
          </a:bodyPr>
          <a:lstStyle/>
          <a:p>
            <a:r>
              <a:rPr lang="en-US" dirty="0"/>
              <a:t>4</a:t>
            </a:r>
          </a:p>
        </p:txBody>
      </p:sp>
      <p:sp>
        <p:nvSpPr>
          <p:cNvPr id="43" name="TextBox 42">
            <a:extLst>
              <a:ext uri="{FF2B5EF4-FFF2-40B4-BE49-F238E27FC236}">
                <a16:creationId xmlns:a16="http://schemas.microsoft.com/office/drawing/2014/main" id="{6625B7EE-F3EC-8341-A246-0B68244830A1}"/>
              </a:ext>
            </a:extLst>
          </p:cNvPr>
          <p:cNvSpPr txBox="1"/>
          <p:nvPr/>
        </p:nvSpPr>
        <p:spPr>
          <a:xfrm>
            <a:off x="5938726" y="4769907"/>
            <a:ext cx="3890873" cy="646331"/>
          </a:xfrm>
          <a:prstGeom prst="rect">
            <a:avLst/>
          </a:prstGeom>
          <a:noFill/>
        </p:spPr>
        <p:txBody>
          <a:bodyPr wrap="none" rtlCol="0">
            <a:spAutoFit/>
          </a:bodyPr>
          <a:lstStyle/>
          <a:p>
            <a:pPr algn="ctr"/>
            <a:r>
              <a:rPr lang="en-US" dirty="0"/>
              <a:t>In seismic data </a:t>
            </a:r>
          </a:p>
          <a:p>
            <a:pPr algn="ctr"/>
            <a:r>
              <a:rPr lang="en-US" dirty="0"/>
              <a:t>(</a:t>
            </a:r>
            <a:r>
              <a:rPr lang="en-GB" dirty="0"/>
              <a:t>Cooper-</a:t>
            </a:r>
            <a:r>
              <a:rPr lang="en-GB" dirty="0" err="1"/>
              <a:t>Eromanga</a:t>
            </a:r>
            <a:r>
              <a:rPr lang="en-GB" dirty="0"/>
              <a:t> Basin, Australia</a:t>
            </a:r>
            <a:r>
              <a:rPr lang="en-US" dirty="0"/>
              <a:t>)</a:t>
            </a:r>
            <a:endParaRPr lang="en-GB" dirty="0"/>
          </a:p>
        </p:txBody>
      </p:sp>
      <p:sp>
        <p:nvSpPr>
          <p:cNvPr id="44" name="TextBox 43">
            <a:extLst>
              <a:ext uri="{FF2B5EF4-FFF2-40B4-BE49-F238E27FC236}">
                <a16:creationId xmlns:a16="http://schemas.microsoft.com/office/drawing/2014/main" id="{52102931-BD17-BD47-B3E4-B2FEF79FC4C2}"/>
              </a:ext>
            </a:extLst>
          </p:cNvPr>
          <p:cNvSpPr txBox="1"/>
          <p:nvPr/>
        </p:nvSpPr>
        <p:spPr>
          <a:xfrm>
            <a:off x="480186" y="6072945"/>
            <a:ext cx="6782626" cy="400110"/>
          </a:xfrm>
          <a:prstGeom prst="rect">
            <a:avLst/>
          </a:prstGeom>
          <a:noFill/>
        </p:spPr>
        <p:txBody>
          <a:bodyPr wrap="none" rtlCol="0">
            <a:spAutoFit/>
          </a:bodyPr>
          <a:lstStyle/>
          <a:p>
            <a:r>
              <a:rPr lang="en-US" sz="2000" b="1" dirty="0"/>
              <a:t>Caused by</a:t>
            </a:r>
            <a:r>
              <a:rPr lang="en-US" sz="2000" dirty="0"/>
              <a:t>: changes in sea-level and commonly tectonics</a:t>
            </a:r>
          </a:p>
        </p:txBody>
      </p:sp>
    </p:spTree>
    <p:extLst>
      <p:ext uri="{BB962C8B-B14F-4D97-AF65-F5344CB8AC3E}">
        <p14:creationId xmlns:p14="http://schemas.microsoft.com/office/powerpoint/2010/main" val="87713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5" grpId="0"/>
      <p:bldP spid="26" grpId="0"/>
      <p:bldP spid="32" grpId="0"/>
      <p:bldP spid="35" grpId="0" animBg="1"/>
      <p:bldP spid="36" grpId="0" animBg="1"/>
      <p:bldP spid="37" grpId="0" animBg="1"/>
      <p:bldP spid="42" grpId="0"/>
    </p:bldLst>
  </p:timing>
</p:sld>
</file>

<file path=ppt/theme/theme1.xml><?xml version="1.0" encoding="utf-8"?>
<a:theme xmlns:a="http://schemas.openxmlformats.org/drawingml/2006/main" name="Imperial White">
  <a:themeElements>
    <a:clrScheme name="basins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asins templat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asins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asins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asins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asins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asins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asins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asins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asins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asins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asins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asins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asins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Imperial White</Template>
  <TotalTime>56801</TotalTime>
  <Words>1386</Words>
  <Application>Microsoft Macintosh PowerPoint</Application>
  <PresentationFormat>Widescreen</PresentationFormat>
  <Paragraphs>171</Paragraphs>
  <Slides>26</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Cambria</vt:lpstr>
      <vt:lpstr>Imperial White</vt:lpstr>
      <vt:lpstr>Seismic reflection data Lecture 5   </vt:lpstr>
      <vt:lpstr>Module outline</vt:lpstr>
      <vt:lpstr>Lecture outline</vt:lpstr>
      <vt:lpstr>Seismic interpretation: Where to start?</vt:lpstr>
      <vt:lpstr>Uncertainty in seismic interpretation</vt:lpstr>
      <vt:lpstr>Uncertainty in seismic interpretation</vt:lpstr>
      <vt:lpstr>Non-unique seismic facies</vt:lpstr>
      <vt:lpstr>Geological features in seismic data</vt:lpstr>
      <vt:lpstr>Geological features in seismic data</vt:lpstr>
      <vt:lpstr>Geological features in seismic data</vt:lpstr>
      <vt:lpstr>Geological features in seismic data</vt:lpstr>
      <vt:lpstr>Buried drainage catchments in seismic data</vt:lpstr>
      <vt:lpstr>Geological features in seismic data</vt:lpstr>
      <vt:lpstr>PowerPoint Presentation</vt:lpstr>
      <vt:lpstr>PowerPoint Presentation</vt:lpstr>
      <vt:lpstr>Seismic interpretation deliverables</vt:lpstr>
      <vt:lpstr>Structure Maps</vt:lpstr>
      <vt:lpstr>Picking Techniques</vt:lpstr>
      <vt:lpstr>Picking techniques</vt:lpstr>
      <vt:lpstr>Picking Techniques</vt:lpstr>
      <vt:lpstr>Picking Techniques</vt:lpstr>
      <vt:lpstr>Fault Interpretation</vt:lpstr>
      <vt:lpstr>Fault Interpretation</vt:lpstr>
      <vt:lpstr>Machine learning- the future of interpretation?</vt:lpstr>
      <vt:lpstr>Seismic facies classifications</vt:lpstr>
      <vt:lpstr>Learning outcomes</vt:lpstr>
    </vt:vector>
  </TitlesOfParts>
  <Company>Imperial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oheclknlwxc</dc:title>
  <dc:creator>nh509</dc:creator>
  <cp:lastModifiedBy>Bell, Rebecca E</cp:lastModifiedBy>
  <cp:revision>2777</cp:revision>
  <dcterms:created xsi:type="dcterms:W3CDTF">2010-06-10T11:10:35Z</dcterms:created>
  <dcterms:modified xsi:type="dcterms:W3CDTF">2021-12-01T10:58:48Z</dcterms:modified>
</cp:coreProperties>
</file>